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56" r:id="rId3"/>
    <p:sldId id="263" r:id="rId4"/>
    <p:sldId id="260" r:id="rId5"/>
    <p:sldId id="267" r:id="rId6"/>
    <p:sldId id="276" r:id="rId7"/>
    <p:sldId id="257" r:id="rId8"/>
    <p:sldId id="258" r:id="rId9"/>
    <p:sldId id="259" r:id="rId10"/>
    <p:sldId id="261" r:id="rId11"/>
    <p:sldId id="265" r:id="rId12"/>
    <p:sldId id="266" r:id="rId13"/>
    <p:sldId id="262" r:id="rId14"/>
    <p:sldId id="277" r:id="rId15"/>
    <p:sldId id="268" r:id="rId16"/>
    <p:sldId id="269" r:id="rId17"/>
    <p:sldId id="270" r:id="rId18"/>
    <p:sldId id="271" r:id="rId19"/>
    <p:sldId id="278"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25" autoAdjust="0"/>
    <p:restoredTop sz="94660"/>
  </p:normalViewPr>
  <p:slideViewPr>
    <p:cSldViewPr snapToGrid="0">
      <p:cViewPr varScale="1">
        <p:scale>
          <a:sx n="82" d="100"/>
          <a:sy n="82" d="100"/>
        </p:scale>
        <p:origin x="1291" y="72"/>
      </p:cViewPr>
      <p:guideLst/>
    </p:cSldViewPr>
  </p:slideViewPr>
  <p:notesTextViewPr>
    <p:cViewPr>
      <p:scale>
        <a:sx n="3" d="2"/>
        <a:sy n="3" d="2"/>
      </p:scale>
      <p:origin x="0" y="0"/>
    </p:cViewPr>
  </p:notesTextViewPr>
  <p:sorterViewPr>
    <p:cViewPr varScale="1">
      <p:scale>
        <a:sx n="1" d="1"/>
        <a:sy n="1" d="1"/>
      </p:scale>
      <p:origin x="0" y="-184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857A27-36C5-411C-9DC1-F73947DDB681}"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9406-8FD0-49CB-9FFA-69DA8189A70F}" type="slidenum">
              <a:rPr lang="en-US" smtClean="0"/>
              <a:t>‹#›</a:t>
            </a:fld>
            <a:endParaRPr lang="en-US"/>
          </a:p>
        </p:txBody>
      </p:sp>
    </p:spTree>
    <p:extLst>
      <p:ext uri="{BB962C8B-B14F-4D97-AF65-F5344CB8AC3E}">
        <p14:creationId xmlns:p14="http://schemas.microsoft.com/office/powerpoint/2010/main" val="1848226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857A27-36C5-411C-9DC1-F73947DDB681}"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9406-8FD0-49CB-9FFA-69DA8189A70F}" type="slidenum">
              <a:rPr lang="en-US" smtClean="0"/>
              <a:t>‹#›</a:t>
            </a:fld>
            <a:endParaRPr lang="en-US"/>
          </a:p>
        </p:txBody>
      </p:sp>
    </p:spTree>
    <p:extLst>
      <p:ext uri="{BB962C8B-B14F-4D97-AF65-F5344CB8AC3E}">
        <p14:creationId xmlns:p14="http://schemas.microsoft.com/office/powerpoint/2010/main" val="266166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857A27-36C5-411C-9DC1-F73947DDB681}"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9406-8FD0-49CB-9FFA-69DA8189A70F}" type="slidenum">
              <a:rPr lang="en-US" smtClean="0"/>
              <a:t>‹#›</a:t>
            </a:fld>
            <a:endParaRPr lang="en-US"/>
          </a:p>
        </p:txBody>
      </p:sp>
    </p:spTree>
    <p:extLst>
      <p:ext uri="{BB962C8B-B14F-4D97-AF65-F5344CB8AC3E}">
        <p14:creationId xmlns:p14="http://schemas.microsoft.com/office/powerpoint/2010/main" val="355387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857A27-36C5-411C-9DC1-F73947DDB681}"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9406-8FD0-49CB-9FFA-69DA8189A70F}" type="slidenum">
              <a:rPr lang="en-US" smtClean="0"/>
              <a:t>‹#›</a:t>
            </a:fld>
            <a:endParaRPr lang="en-US"/>
          </a:p>
        </p:txBody>
      </p:sp>
    </p:spTree>
    <p:extLst>
      <p:ext uri="{BB962C8B-B14F-4D97-AF65-F5344CB8AC3E}">
        <p14:creationId xmlns:p14="http://schemas.microsoft.com/office/powerpoint/2010/main" val="169268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57A27-36C5-411C-9DC1-F73947DDB681}"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9406-8FD0-49CB-9FFA-69DA8189A70F}" type="slidenum">
              <a:rPr lang="en-US" smtClean="0"/>
              <a:t>‹#›</a:t>
            </a:fld>
            <a:endParaRPr lang="en-US"/>
          </a:p>
        </p:txBody>
      </p:sp>
    </p:spTree>
    <p:extLst>
      <p:ext uri="{BB962C8B-B14F-4D97-AF65-F5344CB8AC3E}">
        <p14:creationId xmlns:p14="http://schemas.microsoft.com/office/powerpoint/2010/main" val="394029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857A27-36C5-411C-9DC1-F73947DDB681}"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89406-8FD0-49CB-9FFA-69DA8189A70F}" type="slidenum">
              <a:rPr lang="en-US" smtClean="0"/>
              <a:t>‹#›</a:t>
            </a:fld>
            <a:endParaRPr lang="en-US"/>
          </a:p>
        </p:txBody>
      </p:sp>
    </p:spTree>
    <p:extLst>
      <p:ext uri="{BB962C8B-B14F-4D97-AF65-F5344CB8AC3E}">
        <p14:creationId xmlns:p14="http://schemas.microsoft.com/office/powerpoint/2010/main" val="264704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857A27-36C5-411C-9DC1-F73947DDB681}"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89406-8FD0-49CB-9FFA-69DA8189A70F}" type="slidenum">
              <a:rPr lang="en-US" smtClean="0"/>
              <a:t>‹#›</a:t>
            </a:fld>
            <a:endParaRPr lang="en-US"/>
          </a:p>
        </p:txBody>
      </p:sp>
    </p:spTree>
    <p:extLst>
      <p:ext uri="{BB962C8B-B14F-4D97-AF65-F5344CB8AC3E}">
        <p14:creationId xmlns:p14="http://schemas.microsoft.com/office/powerpoint/2010/main" val="198894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857A27-36C5-411C-9DC1-F73947DDB681}"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89406-8FD0-49CB-9FFA-69DA8189A70F}" type="slidenum">
              <a:rPr lang="en-US" smtClean="0"/>
              <a:t>‹#›</a:t>
            </a:fld>
            <a:endParaRPr lang="en-US"/>
          </a:p>
        </p:txBody>
      </p:sp>
    </p:spTree>
    <p:extLst>
      <p:ext uri="{BB962C8B-B14F-4D97-AF65-F5344CB8AC3E}">
        <p14:creationId xmlns:p14="http://schemas.microsoft.com/office/powerpoint/2010/main" val="244816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57A27-36C5-411C-9DC1-F73947DDB681}"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89406-8FD0-49CB-9FFA-69DA8189A70F}" type="slidenum">
              <a:rPr lang="en-US" smtClean="0"/>
              <a:t>‹#›</a:t>
            </a:fld>
            <a:endParaRPr lang="en-US"/>
          </a:p>
        </p:txBody>
      </p:sp>
    </p:spTree>
    <p:extLst>
      <p:ext uri="{BB962C8B-B14F-4D97-AF65-F5344CB8AC3E}">
        <p14:creationId xmlns:p14="http://schemas.microsoft.com/office/powerpoint/2010/main" val="195397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857A27-36C5-411C-9DC1-F73947DDB681}"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89406-8FD0-49CB-9FFA-69DA8189A70F}" type="slidenum">
              <a:rPr lang="en-US" smtClean="0"/>
              <a:t>‹#›</a:t>
            </a:fld>
            <a:endParaRPr lang="en-US"/>
          </a:p>
        </p:txBody>
      </p:sp>
    </p:spTree>
    <p:extLst>
      <p:ext uri="{BB962C8B-B14F-4D97-AF65-F5344CB8AC3E}">
        <p14:creationId xmlns:p14="http://schemas.microsoft.com/office/powerpoint/2010/main" val="217572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857A27-36C5-411C-9DC1-F73947DDB681}"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89406-8FD0-49CB-9FFA-69DA8189A70F}" type="slidenum">
              <a:rPr lang="en-US" smtClean="0"/>
              <a:t>‹#›</a:t>
            </a:fld>
            <a:endParaRPr lang="en-US"/>
          </a:p>
        </p:txBody>
      </p:sp>
    </p:spTree>
    <p:extLst>
      <p:ext uri="{BB962C8B-B14F-4D97-AF65-F5344CB8AC3E}">
        <p14:creationId xmlns:p14="http://schemas.microsoft.com/office/powerpoint/2010/main" val="262536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57A27-36C5-411C-9DC1-F73947DDB681}" type="datetimeFigureOut">
              <a:rPr lang="en-US" smtClean="0"/>
              <a:t>5/21/2021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89406-8FD0-49CB-9FFA-69DA8189A70F}" type="slidenum">
              <a:rPr lang="en-US" smtClean="0"/>
              <a:t>‹#›</a:t>
            </a:fld>
            <a:endParaRPr lang="en-US"/>
          </a:p>
        </p:txBody>
      </p:sp>
    </p:spTree>
    <p:extLst>
      <p:ext uri="{BB962C8B-B14F-4D97-AF65-F5344CB8AC3E}">
        <p14:creationId xmlns:p14="http://schemas.microsoft.com/office/powerpoint/2010/main" val="3394872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0.web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xml"/><Relationship Id="rId5" Type="http://schemas.openxmlformats.org/officeDocument/2006/relationships/image" Target="../media/image36.webp"/><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241CED-B07E-405E-855E-B7A9DC4F28DC}"/>
              </a:ext>
            </a:extLst>
          </p:cNvPr>
          <p:cNvSpPr txBox="1"/>
          <p:nvPr/>
        </p:nvSpPr>
        <p:spPr>
          <a:xfrm>
            <a:off x="565087" y="547441"/>
            <a:ext cx="7860456" cy="1985159"/>
          </a:xfrm>
          <a:prstGeom prst="rect">
            <a:avLst/>
          </a:prstGeom>
          <a:noFill/>
        </p:spPr>
        <p:txBody>
          <a:bodyPr wrap="square" rtlCol="0">
            <a:spAutoFit/>
          </a:bodyPr>
          <a:lstStyle/>
          <a:p>
            <a:pPr algn="ctr"/>
            <a:r>
              <a:rPr lang="en-US" sz="3300" dirty="0">
                <a:latin typeface="Aharoni" panose="02010803020104030203" pitchFamily="2" charset="-79"/>
                <a:cs typeface="Aharoni" panose="02010803020104030203" pitchFamily="2" charset="-79"/>
              </a:rPr>
              <a:t>Why do we have to fight both the capitalist system and their state?</a:t>
            </a:r>
          </a:p>
          <a:p>
            <a:pPr algn="ctr"/>
            <a:r>
              <a:rPr lang="en-US" sz="2400" dirty="0">
                <a:latin typeface="Aharoni" panose="02010803020104030203" pitchFamily="2" charset="-79"/>
                <a:cs typeface="Aharoni" panose="02010803020104030203" pitchFamily="2" charset="-79"/>
              </a:rPr>
              <a:t>Southern Workers Assembly School</a:t>
            </a:r>
          </a:p>
          <a:p>
            <a:pPr algn="ctr"/>
            <a:r>
              <a:rPr lang="en-US" sz="2400" dirty="0">
                <a:latin typeface="Aharoni" panose="02010803020104030203" pitchFamily="2" charset="-79"/>
                <a:cs typeface="Aharoni" panose="02010803020104030203" pitchFamily="2" charset="-79"/>
              </a:rPr>
              <a:t>May </a:t>
            </a:r>
            <a:r>
              <a:rPr lang="en-US" sz="3300" dirty="0">
                <a:latin typeface="Aharoni" panose="02010803020104030203" pitchFamily="2" charset="-79"/>
                <a:cs typeface="Aharoni" panose="02010803020104030203" pitchFamily="2" charset="-79"/>
              </a:rPr>
              <a:t>16, 2021</a:t>
            </a:r>
          </a:p>
        </p:txBody>
      </p:sp>
      <p:pic>
        <p:nvPicPr>
          <p:cNvPr id="6" name="Picture 5" descr="Text&#10;&#10;Description automatically generated with low confidence">
            <a:extLst>
              <a:ext uri="{FF2B5EF4-FFF2-40B4-BE49-F238E27FC236}">
                <a16:creationId xmlns:a16="http://schemas.microsoft.com/office/drawing/2014/main" id="{B63D4E2E-CE1D-4F71-8007-2BCA30EE8820}"/>
              </a:ext>
            </a:extLst>
          </p:cNvPr>
          <p:cNvPicPr>
            <a:picLocks noChangeAspect="1"/>
          </p:cNvPicPr>
          <p:nvPr/>
        </p:nvPicPr>
        <p:blipFill rotWithShape="1">
          <a:blip r:embed="rId2">
            <a:extLst>
              <a:ext uri="{28A0092B-C50C-407E-A947-70E740481C1C}">
                <a14:useLocalDpi xmlns:a14="http://schemas.microsoft.com/office/drawing/2010/main" val="0"/>
              </a:ext>
            </a:extLst>
          </a:blip>
          <a:srcRect t="3979" b="4175"/>
          <a:stretch/>
        </p:blipFill>
        <p:spPr>
          <a:xfrm>
            <a:off x="831510" y="2891589"/>
            <a:ext cx="7480980" cy="3418970"/>
          </a:xfrm>
          <a:prstGeom prst="rect">
            <a:avLst/>
          </a:prstGeom>
          <a:ln>
            <a:solidFill>
              <a:schemeClr val="tx1"/>
            </a:solidFill>
          </a:ln>
        </p:spPr>
      </p:pic>
    </p:spTree>
    <p:extLst>
      <p:ext uri="{BB962C8B-B14F-4D97-AF65-F5344CB8AC3E}">
        <p14:creationId xmlns:p14="http://schemas.microsoft.com/office/powerpoint/2010/main" val="4158525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30F0F3-3062-4E53-9BB5-FDA2A3EC3463}"/>
              </a:ext>
            </a:extLst>
          </p:cNvPr>
          <p:cNvSpPr txBox="1"/>
          <p:nvPr/>
        </p:nvSpPr>
        <p:spPr>
          <a:xfrm>
            <a:off x="-15470" y="-174"/>
            <a:ext cx="9144000" cy="553998"/>
          </a:xfrm>
          <a:prstGeom prst="rect">
            <a:avLst/>
          </a:prstGeom>
          <a:noFill/>
        </p:spPr>
        <p:txBody>
          <a:bodyPr wrap="square">
            <a:spAutoFit/>
          </a:bodyPr>
          <a:lstStyle/>
          <a:p>
            <a:pPr algn="ctr"/>
            <a:r>
              <a:rPr lang="en-US" sz="3000" b="1" dirty="0">
                <a:latin typeface="Aharoni" panose="02010803020104030203" pitchFamily="2" charset="-79"/>
                <a:cs typeface="Aharoni" panose="02010803020104030203" pitchFamily="2" charset="-79"/>
              </a:rPr>
              <a:t>Citizens United v. Federal Election Commission</a:t>
            </a:r>
            <a:endParaRPr lang="en-US" sz="3000" dirty="0">
              <a:latin typeface="Aharoni" panose="02010803020104030203" pitchFamily="2" charset="-79"/>
              <a:cs typeface="Aharoni" panose="02010803020104030203" pitchFamily="2" charset="-79"/>
            </a:endParaRPr>
          </a:p>
        </p:txBody>
      </p:sp>
      <p:sp>
        <p:nvSpPr>
          <p:cNvPr id="5" name="TextBox 4">
            <a:extLst>
              <a:ext uri="{FF2B5EF4-FFF2-40B4-BE49-F238E27FC236}">
                <a16:creationId xmlns:a16="http://schemas.microsoft.com/office/drawing/2014/main" id="{E202B95F-3F6D-4341-9F7D-025889276758}"/>
              </a:ext>
            </a:extLst>
          </p:cNvPr>
          <p:cNvSpPr txBox="1"/>
          <p:nvPr/>
        </p:nvSpPr>
        <p:spPr>
          <a:xfrm>
            <a:off x="0" y="484417"/>
            <a:ext cx="9128529" cy="1138773"/>
          </a:xfrm>
          <a:prstGeom prst="rect">
            <a:avLst/>
          </a:prstGeom>
          <a:noFill/>
        </p:spPr>
        <p:txBody>
          <a:bodyPr wrap="square">
            <a:spAutoFit/>
          </a:bodyPr>
          <a:lstStyle/>
          <a:p>
            <a:r>
              <a:rPr lang="en-US" sz="1700" b="1" dirty="0">
                <a:latin typeface="Aharoni" panose="02010803020104030203" pitchFamily="2" charset="-79"/>
                <a:cs typeface="Aharoni" panose="02010803020104030203" pitchFamily="2" charset="-79"/>
              </a:rPr>
              <a:t>In 2010 the Supreme Court ruled 5-4 that the First Amendment (freedom of speech) prohibits limits on corporate funding of independent broadcasts in candidate elections. The justices said that the government's rationale for the limits on corporate spending—to prevent corruption—was not persuasive enough to restrict political speech.</a:t>
            </a:r>
          </a:p>
        </p:txBody>
      </p:sp>
      <p:pic>
        <p:nvPicPr>
          <p:cNvPr id="7" name="Picture 6" descr="Text&#10;&#10;Description automatically generated">
            <a:extLst>
              <a:ext uri="{FF2B5EF4-FFF2-40B4-BE49-F238E27FC236}">
                <a16:creationId xmlns:a16="http://schemas.microsoft.com/office/drawing/2014/main" id="{BC8FC006-E650-4BD5-9FBF-6E002B41FF1B}"/>
              </a:ext>
            </a:extLst>
          </p:cNvPr>
          <p:cNvPicPr>
            <a:picLocks noChangeAspect="1"/>
          </p:cNvPicPr>
          <p:nvPr/>
        </p:nvPicPr>
        <p:blipFill rotWithShape="1">
          <a:blip r:embed="rId2">
            <a:extLst>
              <a:ext uri="{28A0092B-C50C-407E-A947-70E740481C1C}">
                <a14:useLocalDpi xmlns:a14="http://schemas.microsoft.com/office/drawing/2010/main" val="0"/>
              </a:ext>
            </a:extLst>
          </a:blip>
          <a:srcRect l="3952" r="5154" b="8583"/>
          <a:stretch/>
        </p:blipFill>
        <p:spPr>
          <a:xfrm>
            <a:off x="4281882" y="1588100"/>
            <a:ext cx="4758070" cy="4785483"/>
          </a:xfrm>
          <a:prstGeom prst="rect">
            <a:avLst/>
          </a:prstGeom>
          <a:ln>
            <a:solidFill>
              <a:schemeClr val="tx1"/>
            </a:solidFill>
          </a:ln>
        </p:spPr>
      </p:pic>
      <p:pic>
        <p:nvPicPr>
          <p:cNvPr id="8" name="Picture 7" descr="A person holding a sign&#10;&#10;Description automatically generated with low confidence">
            <a:extLst>
              <a:ext uri="{FF2B5EF4-FFF2-40B4-BE49-F238E27FC236}">
                <a16:creationId xmlns:a16="http://schemas.microsoft.com/office/drawing/2014/main" id="{BA02E96F-6F7D-4C39-8FF3-BCF033C0A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1" y="3908069"/>
            <a:ext cx="4454855" cy="2837641"/>
          </a:xfrm>
          <a:prstGeom prst="rect">
            <a:avLst/>
          </a:prstGeom>
          <a:ln>
            <a:solidFill>
              <a:schemeClr val="tx1"/>
            </a:solidFill>
          </a:ln>
        </p:spPr>
      </p:pic>
      <p:pic>
        <p:nvPicPr>
          <p:cNvPr id="4" name="Picture 3" descr="A picture containing text, book&#10;&#10;Description automatically generated">
            <a:extLst>
              <a:ext uri="{FF2B5EF4-FFF2-40B4-BE49-F238E27FC236}">
                <a16:creationId xmlns:a16="http://schemas.microsoft.com/office/drawing/2014/main" id="{56F85CAB-B491-4904-8737-340380B685F9}"/>
              </a:ext>
            </a:extLst>
          </p:cNvPr>
          <p:cNvPicPr>
            <a:picLocks noChangeAspect="1"/>
          </p:cNvPicPr>
          <p:nvPr/>
        </p:nvPicPr>
        <p:blipFill rotWithShape="1">
          <a:blip r:embed="rId4">
            <a:extLst>
              <a:ext uri="{28A0092B-C50C-407E-A947-70E740481C1C}">
                <a14:useLocalDpi xmlns:a14="http://schemas.microsoft.com/office/drawing/2010/main" val="0"/>
              </a:ext>
            </a:extLst>
          </a:blip>
          <a:srcRect r="4986" b="29821"/>
          <a:stretch/>
        </p:blipFill>
        <p:spPr>
          <a:xfrm>
            <a:off x="410818" y="1703709"/>
            <a:ext cx="3441584" cy="2077186"/>
          </a:xfrm>
          <a:prstGeom prst="rect">
            <a:avLst/>
          </a:prstGeom>
          <a:ln>
            <a:solidFill>
              <a:schemeClr val="tx1"/>
            </a:solidFill>
          </a:ln>
        </p:spPr>
      </p:pic>
    </p:spTree>
    <p:extLst>
      <p:ext uri="{BB962C8B-B14F-4D97-AF65-F5344CB8AC3E}">
        <p14:creationId xmlns:p14="http://schemas.microsoft.com/office/powerpoint/2010/main" val="302851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CA6DF5-E687-466A-8AFD-A0FEB1FA563B}"/>
              </a:ext>
            </a:extLst>
          </p:cNvPr>
          <p:cNvSpPr txBox="1"/>
          <p:nvPr/>
        </p:nvSpPr>
        <p:spPr>
          <a:xfrm>
            <a:off x="1" y="107036"/>
            <a:ext cx="9143999" cy="1938992"/>
          </a:xfrm>
          <a:prstGeom prst="rect">
            <a:avLst/>
          </a:prstGeom>
          <a:noFill/>
        </p:spPr>
        <p:txBody>
          <a:bodyPr wrap="square" rtlCol="0">
            <a:spAutoFit/>
          </a:bodyPr>
          <a:lstStyle/>
          <a:p>
            <a:pPr algn="ctr"/>
            <a:r>
              <a:rPr lang="en-US" sz="4000" b="1" dirty="0">
                <a:solidFill>
                  <a:srgbClr val="FF0000"/>
                </a:solidFill>
                <a:latin typeface="Aharoni" panose="02010803020104030203" pitchFamily="2" charset="-79"/>
                <a:cs typeface="Aharoni" panose="02010803020104030203" pitchFamily="2" charset="-79"/>
              </a:rPr>
              <a:t>Red</a:t>
            </a:r>
            <a:r>
              <a:rPr lang="en-US" sz="4000" b="1" dirty="0">
                <a:latin typeface="Aharoni" panose="02010803020104030203" pitchFamily="2" charset="-79"/>
                <a:cs typeface="Aharoni" panose="02010803020104030203" pitchFamily="2" charset="-79"/>
              </a:rPr>
              <a:t> states controlled by Republicans</a:t>
            </a:r>
          </a:p>
          <a:p>
            <a:pPr algn="ctr"/>
            <a:r>
              <a:rPr lang="en-US" sz="4000" b="1" dirty="0">
                <a:solidFill>
                  <a:schemeClr val="accent1"/>
                </a:solidFill>
                <a:latin typeface="Aharoni" panose="02010803020104030203" pitchFamily="2" charset="-79"/>
                <a:cs typeface="Aharoni" panose="02010803020104030203" pitchFamily="2" charset="-79"/>
              </a:rPr>
              <a:t>Blue</a:t>
            </a:r>
            <a:r>
              <a:rPr lang="en-US" sz="4000" b="1" dirty="0">
                <a:latin typeface="Aharoni" panose="02010803020104030203" pitchFamily="2" charset="-79"/>
                <a:cs typeface="Aharoni" panose="02010803020104030203" pitchFamily="2" charset="-79"/>
              </a:rPr>
              <a:t> states controlled by Democrats</a:t>
            </a:r>
          </a:p>
          <a:p>
            <a:pPr algn="ctr"/>
            <a:r>
              <a:rPr lang="en-US" sz="4000" b="1" dirty="0">
                <a:latin typeface="Aharoni" panose="02010803020104030203" pitchFamily="2" charset="-79"/>
                <a:cs typeface="Aharoni" panose="02010803020104030203" pitchFamily="2" charset="-79"/>
              </a:rPr>
              <a:t>Which side are we on?</a:t>
            </a:r>
          </a:p>
        </p:txBody>
      </p:sp>
      <p:pic>
        <p:nvPicPr>
          <p:cNvPr id="1026" name="Picture 2" descr="Political Parties">
            <a:extLst>
              <a:ext uri="{FF2B5EF4-FFF2-40B4-BE49-F238E27FC236}">
                <a16:creationId xmlns:a16="http://schemas.microsoft.com/office/drawing/2014/main" id="{CB18BE7D-59FD-4079-941A-37A8BAA39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71" y="2046028"/>
            <a:ext cx="2795859" cy="15000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Democrats Support, Republicans Oppose Labor Unions in their Party Platforms  - Health Professionals &amp; Allied Employees">
            <a:extLst>
              <a:ext uri="{FF2B5EF4-FFF2-40B4-BE49-F238E27FC236}">
                <a16:creationId xmlns:a16="http://schemas.microsoft.com/office/drawing/2014/main" id="{5561CEC8-0B8E-40C9-B9BE-60AEAEE14C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915"/>
          <a:stretch/>
        </p:blipFill>
        <p:spPr bwMode="auto">
          <a:xfrm>
            <a:off x="219258" y="3769567"/>
            <a:ext cx="2804275" cy="28042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descr="Circle&#10;&#10;Description automatically generated">
            <a:extLst>
              <a:ext uri="{FF2B5EF4-FFF2-40B4-BE49-F238E27FC236}">
                <a16:creationId xmlns:a16="http://schemas.microsoft.com/office/drawing/2014/main" id="{8331D9D1-6998-4EE3-A000-5366299F32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4105" y="1322868"/>
            <a:ext cx="957875" cy="1194153"/>
          </a:xfrm>
          <a:prstGeom prst="rect">
            <a:avLst/>
          </a:prstGeom>
          <a:ln>
            <a:solidFill>
              <a:schemeClr val="tx1"/>
            </a:solidFill>
          </a:ln>
        </p:spPr>
      </p:pic>
      <p:pic>
        <p:nvPicPr>
          <p:cNvPr id="3" name="Picture 2" descr="Map&#10;&#10;Description automatically generated">
            <a:extLst>
              <a:ext uri="{FF2B5EF4-FFF2-40B4-BE49-F238E27FC236}">
                <a16:creationId xmlns:a16="http://schemas.microsoft.com/office/drawing/2014/main" id="{0F049E62-1F74-4EEF-97B6-1B02520447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8478" y="2428461"/>
            <a:ext cx="7012477" cy="3921017"/>
          </a:xfrm>
          <a:prstGeom prst="rect">
            <a:avLst/>
          </a:prstGeom>
          <a:ln>
            <a:solidFill>
              <a:schemeClr val="tx1"/>
            </a:solidFill>
          </a:ln>
        </p:spPr>
      </p:pic>
    </p:spTree>
    <p:extLst>
      <p:ext uri="{BB962C8B-B14F-4D97-AF65-F5344CB8AC3E}">
        <p14:creationId xmlns:p14="http://schemas.microsoft.com/office/powerpoint/2010/main" val="2577209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14F09521-AF32-4546-944B-96775C496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54" y="1841112"/>
            <a:ext cx="4754643" cy="2765617"/>
          </a:xfrm>
          <a:prstGeom prst="rect">
            <a:avLst/>
          </a:prstGeom>
        </p:spPr>
      </p:pic>
      <p:pic>
        <p:nvPicPr>
          <p:cNvPr id="4" name="Picture 3" descr="Map&#10;&#10;Description automatically generated">
            <a:extLst>
              <a:ext uri="{FF2B5EF4-FFF2-40B4-BE49-F238E27FC236}">
                <a16:creationId xmlns:a16="http://schemas.microsoft.com/office/drawing/2014/main" id="{8C379951-F0A6-4F93-8CD3-5124BB6B3D68}"/>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90381" y="1959631"/>
            <a:ext cx="4216726" cy="2761659"/>
          </a:xfrm>
          <a:prstGeom prst="rect">
            <a:avLst/>
          </a:prstGeom>
        </p:spPr>
      </p:pic>
      <p:sp>
        <p:nvSpPr>
          <p:cNvPr id="6" name="TextBox 5">
            <a:extLst>
              <a:ext uri="{FF2B5EF4-FFF2-40B4-BE49-F238E27FC236}">
                <a16:creationId xmlns:a16="http://schemas.microsoft.com/office/drawing/2014/main" id="{9CAF334D-4467-4219-B0A1-7EE26AB38E38}"/>
              </a:ext>
            </a:extLst>
          </p:cNvPr>
          <p:cNvSpPr txBox="1"/>
          <p:nvPr/>
        </p:nvSpPr>
        <p:spPr>
          <a:xfrm>
            <a:off x="0" y="4948706"/>
            <a:ext cx="9144000" cy="400110"/>
          </a:xfrm>
          <a:prstGeom prst="rect">
            <a:avLst/>
          </a:prstGeom>
          <a:noFill/>
        </p:spPr>
        <p:txBody>
          <a:bodyPr wrap="square" rtlCol="0">
            <a:spAutoFit/>
          </a:bodyPr>
          <a:lstStyle/>
          <a:p>
            <a:pPr algn="ctr"/>
            <a:r>
              <a:rPr lang="en-US" sz="2000" b="1" dirty="0"/>
              <a:t>One third of the 74 million who voted for Trump in 2020 earned less than $50,000</a:t>
            </a:r>
          </a:p>
        </p:txBody>
      </p:sp>
      <p:sp>
        <p:nvSpPr>
          <p:cNvPr id="9" name="TextBox 8">
            <a:extLst>
              <a:ext uri="{FF2B5EF4-FFF2-40B4-BE49-F238E27FC236}">
                <a16:creationId xmlns:a16="http://schemas.microsoft.com/office/drawing/2014/main" id="{57E4BAE6-99E5-4038-8B30-19AD5E46B7C8}"/>
              </a:ext>
            </a:extLst>
          </p:cNvPr>
          <p:cNvSpPr txBox="1"/>
          <p:nvPr/>
        </p:nvSpPr>
        <p:spPr>
          <a:xfrm>
            <a:off x="256982" y="5514679"/>
            <a:ext cx="8650125" cy="769441"/>
          </a:xfrm>
          <a:prstGeom prst="rect">
            <a:avLst/>
          </a:prstGeom>
          <a:noFill/>
        </p:spPr>
        <p:txBody>
          <a:bodyPr wrap="none" rtlCol="0">
            <a:spAutoFit/>
          </a:bodyPr>
          <a:lstStyle/>
          <a:p>
            <a:r>
              <a:rPr lang="en-US" sz="4400" dirty="0">
                <a:solidFill>
                  <a:srgbClr val="C00000"/>
                </a:solidFill>
                <a:latin typeface="Aharoni" panose="02010803020104030203" pitchFamily="2" charset="-79"/>
                <a:cs typeface="Aharoni" panose="02010803020104030203" pitchFamily="2" charset="-79"/>
              </a:rPr>
              <a:t>Step one = the right to organize</a:t>
            </a:r>
          </a:p>
        </p:txBody>
      </p:sp>
      <p:sp>
        <p:nvSpPr>
          <p:cNvPr id="10" name="TextBox 9">
            <a:extLst>
              <a:ext uri="{FF2B5EF4-FFF2-40B4-BE49-F238E27FC236}">
                <a16:creationId xmlns:a16="http://schemas.microsoft.com/office/drawing/2014/main" id="{0991513E-7FA8-4548-864A-6FA92AB65D92}"/>
              </a:ext>
            </a:extLst>
          </p:cNvPr>
          <p:cNvSpPr txBox="1"/>
          <p:nvPr/>
        </p:nvSpPr>
        <p:spPr>
          <a:xfrm>
            <a:off x="-46600" y="20639"/>
            <a:ext cx="9143999" cy="1938992"/>
          </a:xfrm>
          <a:prstGeom prst="rect">
            <a:avLst/>
          </a:prstGeom>
          <a:noFill/>
        </p:spPr>
        <p:txBody>
          <a:bodyPr wrap="square" rtlCol="0">
            <a:spAutoFit/>
          </a:bodyPr>
          <a:lstStyle/>
          <a:p>
            <a:pPr algn="ctr"/>
            <a:r>
              <a:rPr lang="en-US" sz="4000" b="1" dirty="0">
                <a:solidFill>
                  <a:srgbClr val="FF0000"/>
                </a:solidFill>
                <a:latin typeface="Aharoni" panose="02010803020104030203" pitchFamily="2" charset="-79"/>
                <a:cs typeface="Aharoni" panose="02010803020104030203" pitchFamily="2" charset="-79"/>
              </a:rPr>
              <a:t>Red</a:t>
            </a:r>
            <a:r>
              <a:rPr lang="en-US" sz="4000" b="1" dirty="0">
                <a:latin typeface="Aharoni" panose="02010803020104030203" pitchFamily="2" charset="-79"/>
                <a:cs typeface="Aharoni" panose="02010803020104030203" pitchFamily="2" charset="-79"/>
              </a:rPr>
              <a:t> states controlled by Republicans</a:t>
            </a:r>
          </a:p>
          <a:p>
            <a:pPr algn="ctr"/>
            <a:r>
              <a:rPr lang="en-US" sz="4000" b="1" dirty="0">
                <a:solidFill>
                  <a:schemeClr val="accent1"/>
                </a:solidFill>
                <a:latin typeface="Aharoni" panose="02010803020104030203" pitchFamily="2" charset="-79"/>
                <a:cs typeface="Aharoni" panose="02010803020104030203" pitchFamily="2" charset="-79"/>
              </a:rPr>
              <a:t>Blue</a:t>
            </a:r>
            <a:r>
              <a:rPr lang="en-US" sz="4000" b="1" dirty="0">
                <a:latin typeface="Aharoni" panose="02010803020104030203" pitchFamily="2" charset="-79"/>
                <a:cs typeface="Aharoni" panose="02010803020104030203" pitchFamily="2" charset="-79"/>
              </a:rPr>
              <a:t> states controlled by Democrats</a:t>
            </a:r>
          </a:p>
          <a:p>
            <a:pPr algn="ctr"/>
            <a:r>
              <a:rPr lang="en-US" sz="4000" b="1" dirty="0">
                <a:solidFill>
                  <a:schemeClr val="accent4">
                    <a:lumMod val="75000"/>
                  </a:schemeClr>
                </a:solidFill>
                <a:latin typeface="Aharoni" panose="02010803020104030203" pitchFamily="2" charset="-79"/>
                <a:cs typeface="Aharoni" panose="02010803020104030203" pitchFamily="2" charset="-79"/>
              </a:rPr>
              <a:t>Gold</a:t>
            </a:r>
            <a:r>
              <a:rPr lang="en-US" sz="4000" b="1" dirty="0">
                <a:latin typeface="Aharoni" panose="02010803020104030203" pitchFamily="2" charset="-79"/>
                <a:cs typeface="Aharoni" panose="02010803020104030203" pitchFamily="2" charset="-79"/>
              </a:rPr>
              <a:t> states anti-union “RTW”</a:t>
            </a:r>
          </a:p>
        </p:txBody>
      </p:sp>
      <p:sp>
        <p:nvSpPr>
          <p:cNvPr id="7" name="Rectangle 6">
            <a:extLst>
              <a:ext uri="{FF2B5EF4-FFF2-40B4-BE49-F238E27FC236}">
                <a16:creationId xmlns:a16="http://schemas.microsoft.com/office/drawing/2014/main" id="{3B83D937-728E-4817-9945-72F0B6EC36CE}"/>
              </a:ext>
            </a:extLst>
          </p:cNvPr>
          <p:cNvSpPr/>
          <p:nvPr/>
        </p:nvSpPr>
        <p:spPr>
          <a:xfrm>
            <a:off x="6904653" y="4301411"/>
            <a:ext cx="1045028" cy="391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87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03EA8EE-452E-4151-AE96-737A820D6B4C}"/>
              </a:ext>
            </a:extLst>
          </p:cNvPr>
          <p:cNvPicPr>
            <a:picLocks noChangeAspect="1"/>
          </p:cNvPicPr>
          <p:nvPr/>
        </p:nvPicPr>
        <p:blipFill rotWithShape="1">
          <a:blip r:embed="rId2">
            <a:extLst>
              <a:ext uri="{28A0092B-C50C-407E-A947-70E740481C1C}">
                <a14:useLocalDpi xmlns:a14="http://schemas.microsoft.com/office/drawing/2010/main" val="0"/>
              </a:ext>
            </a:extLst>
          </a:blip>
          <a:srcRect b="17857"/>
          <a:stretch/>
        </p:blipFill>
        <p:spPr>
          <a:xfrm>
            <a:off x="32211" y="2241160"/>
            <a:ext cx="5509071" cy="4525308"/>
          </a:xfrm>
          <a:prstGeom prst="rect">
            <a:avLst/>
          </a:prstGeom>
          <a:ln>
            <a:solidFill>
              <a:schemeClr val="tx1"/>
            </a:solidFill>
          </a:ln>
        </p:spPr>
      </p:pic>
      <p:sp>
        <p:nvSpPr>
          <p:cNvPr id="2" name="TextBox 1">
            <a:extLst>
              <a:ext uri="{FF2B5EF4-FFF2-40B4-BE49-F238E27FC236}">
                <a16:creationId xmlns:a16="http://schemas.microsoft.com/office/drawing/2014/main" id="{A059881F-C8CE-46DB-AEE8-02F0D3A22D72}"/>
              </a:ext>
            </a:extLst>
          </p:cNvPr>
          <p:cNvSpPr txBox="1"/>
          <p:nvPr/>
        </p:nvSpPr>
        <p:spPr>
          <a:xfrm>
            <a:off x="0" y="499170"/>
            <a:ext cx="9143999" cy="1938992"/>
          </a:xfrm>
          <a:prstGeom prst="rect">
            <a:avLst/>
          </a:prstGeom>
          <a:noFill/>
        </p:spPr>
        <p:txBody>
          <a:bodyPr wrap="square" rtlCol="0">
            <a:spAutoFit/>
          </a:bodyPr>
          <a:lstStyle/>
          <a:p>
            <a:r>
              <a:rPr lang="en-US" sz="2400" b="1" dirty="0">
                <a:latin typeface="Aharoni" panose="02010803020104030203" pitchFamily="2" charset="-79"/>
                <a:cs typeface="Aharoni" panose="02010803020104030203" pitchFamily="2" charset="-79"/>
              </a:rPr>
              <a:t>Gerrymandering = drawing weird districts to ensure political power. What state legislatures do after each census of the population.  Dominated by rural Republicans who implement minority rule.</a:t>
            </a:r>
          </a:p>
          <a:p>
            <a:endParaRPr lang="en-US" sz="2400" b="1" dirty="0">
              <a:latin typeface="Aharoni" panose="02010803020104030203" pitchFamily="2" charset="-79"/>
              <a:cs typeface="Aharoni" panose="02010803020104030203" pitchFamily="2" charset="-79"/>
            </a:endParaRPr>
          </a:p>
        </p:txBody>
      </p:sp>
      <p:pic>
        <p:nvPicPr>
          <p:cNvPr id="5" name="Picture 4" descr="Chart&#10;&#10;Description automatically generated">
            <a:extLst>
              <a:ext uri="{FF2B5EF4-FFF2-40B4-BE49-F238E27FC236}">
                <a16:creationId xmlns:a16="http://schemas.microsoft.com/office/drawing/2014/main" id="{63F073B8-95CF-4A74-A74A-2B8EAF20A17B}"/>
              </a:ext>
            </a:extLst>
          </p:cNvPr>
          <p:cNvPicPr>
            <a:picLocks noChangeAspect="1"/>
          </p:cNvPicPr>
          <p:nvPr/>
        </p:nvPicPr>
        <p:blipFill rotWithShape="1">
          <a:blip r:embed="rId3">
            <a:extLst>
              <a:ext uri="{28A0092B-C50C-407E-A947-70E740481C1C}">
                <a14:useLocalDpi xmlns:a14="http://schemas.microsoft.com/office/drawing/2010/main" val="0"/>
              </a:ext>
            </a:extLst>
          </a:blip>
          <a:srcRect l="2365" t="4151" r="591" b="8228"/>
          <a:stretch/>
        </p:blipFill>
        <p:spPr>
          <a:xfrm>
            <a:off x="5490846" y="1666551"/>
            <a:ext cx="3620942" cy="3269343"/>
          </a:xfrm>
          <a:prstGeom prst="rect">
            <a:avLst/>
          </a:prstGeom>
          <a:ln>
            <a:solidFill>
              <a:schemeClr val="tx1"/>
            </a:solidFill>
          </a:ln>
        </p:spPr>
      </p:pic>
      <p:sp>
        <p:nvSpPr>
          <p:cNvPr id="4" name="TextBox 3">
            <a:extLst>
              <a:ext uri="{FF2B5EF4-FFF2-40B4-BE49-F238E27FC236}">
                <a16:creationId xmlns:a16="http://schemas.microsoft.com/office/drawing/2014/main" id="{DFE70B4B-96A5-4220-A885-44FC32C47429}"/>
              </a:ext>
            </a:extLst>
          </p:cNvPr>
          <p:cNvSpPr txBox="1"/>
          <p:nvPr/>
        </p:nvSpPr>
        <p:spPr>
          <a:xfrm>
            <a:off x="0" y="9500"/>
            <a:ext cx="9143999" cy="630942"/>
          </a:xfrm>
          <a:prstGeom prst="rect">
            <a:avLst/>
          </a:prstGeom>
          <a:noFill/>
        </p:spPr>
        <p:txBody>
          <a:bodyPr wrap="square" rtlCol="0">
            <a:spAutoFit/>
          </a:bodyPr>
          <a:lstStyle/>
          <a:p>
            <a:pPr algn="ctr"/>
            <a:r>
              <a:rPr lang="en-US" sz="3500" dirty="0">
                <a:solidFill>
                  <a:srgbClr val="C00000"/>
                </a:solidFill>
                <a:latin typeface="Aharoni" panose="02010803020104030203" pitchFamily="2" charset="-79"/>
                <a:cs typeface="Aharoni" panose="02010803020104030203" pitchFamily="2" charset="-79"/>
              </a:rPr>
              <a:t>How they steal elections: Gerrymandering</a:t>
            </a:r>
          </a:p>
        </p:txBody>
      </p:sp>
    </p:spTree>
    <p:extLst>
      <p:ext uri="{BB962C8B-B14F-4D97-AF65-F5344CB8AC3E}">
        <p14:creationId xmlns:p14="http://schemas.microsoft.com/office/powerpoint/2010/main" val="319901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10;&#10;Description automatically generated">
            <a:extLst>
              <a:ext uri="{FF2B5EF4-FFF2-40B4-BE49-F238E27FC236}">
                <a16:creationId xmlns:a16="http://schemas.microsoft.com/office/drawing/2014/main" id="{8B93F73D-9892-4846-A4CE-EC3CB22F5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34" y="966243"/>
            <a:ext cx="4668659" cy="4925511"/>
          </a:xfrm>
          <a:prstGeom prst="rect">
            <a:avLst/>
          </a:prstGeom>
          <a:ln>
            <a:solidFill>
              <a:schemeClr val="tx1"/>
            </a:solidFill>
          </a:ln>
        </p:spPr>
      </p:pic>
      <p:pic>
        <p:nvPicPr>
          <p:cNvPr id="7" name="Picture 6" descr="A group of people holding a sign&#10;&#10;Description automatically generated with medium confidence">
            <a:extLst>
              <a:ext uri="{FF2B5EF4-FFF2-40B4-BE49-F238E27FC236}">
                <a16:creationId xmlns:a16="http://schemas.microsoft.com/office/drawing/2014/main" id="{2CFC5B51-7A5A-4CF5-88B6-B982CD107FBC}"/>
              </a:ext>
            </a:extLst>
          </p:cNvPr>
          <p:cNvPicPr>
            <a:picLocks noChangeAspect="1"/>
          </p:cNvPicPr>
          <p:nvPr/>
        </p:nvPicPr>
        <p:blipFill rotWithShape="1">
          <a:blip r:embed="rId3">
            <a:extLst>
              <a:ext uri="{28A0092B-C50C-407E-A947-70E740481C1C}">
                <a14:useLocalDpi xmlns:a14="http://schemas.microsoft.com/office/drawing/2010/main" val="0"/>
              </a:ext>
            </a:extLst>
          </a:blip>
          <a:srcRect l="-1" r="52843"/>
          <a:stretch/>
        </p:blipFill>
        <p:spPr>
          <a:xfrm>
            <a:off x="473215" y="966244"/>
            <a:ext cx="3492409" cy="4925512"/>
          </a:xfrm>
          <a:prstGeom prst="rect">
            <a:avLst/>
          </a:prstGeom>
          <a:ln>
            <a:solidFill>
              <a:schemeClr val="tx1"/>
            </a:solidFill>
          </a:ln>
        </p:spPr>
      </p:pic>
      <p:sp>
        <p:nvSpPr>
          <p:cNvPr id="2" name="TextBox 1">
            <a:extLst>
              <a:ext uri="{FF2B5EF4-FFF2-40B4-BE49-F238E27FC236}">
                <a16:creationId xmlns:a16="http://schemas.microsoft.com/office/drawing/2014/main" id="{42172FBF-0AE8-48C7-A9C2-3403A33D6271}"/>
              </a:ext>
            </a:extLst>
          </p:cNvPr>
          <p:cNvSpPr txBox="1"/>
          <p:nvPr/>
        </p:nvSpPr>
        <p:spPr>
          <a:xfrm>
            <a:off x="415636" y="75570"/>
            <a:ext cx="8146782" cy="769441"/>
          </a:xfrm>
          <a:prstGeom prst="rect">
            <a:avLst/>
          </a:prstGeom>
          <a:noFill/>
        </p:spPr>
        <p:txBody>
          <a:bodyPr wrap="none" rtlCol="0">
            <a:spAutoFit/>
          </a:bodyPr>
          <a:lstStyle/>
          <a:p>
            <a:r>
              <a:rPr lang="en-US" sz="4400" dirty="0">
                <a:solidFill>
                  <a:srgbClr val="C00000"/>
                </a:solidFill>
                <a:latin typeface="Aharoni" panose="02010803020104030203" pitchFamily="2" charset="-79"/>
                <a:cs typeface="Aharoni" panose="02010803020104030203" pitchFamily="2" charset="-79"/>
              </a:rPr>
              <a:t>They win when we don’t vote</a:t>
            </a:r>
          </a:p>
        </p:txBody>
      </p:sp>
      <p:sp>
        <p:nvSpPr>
          <p:cNvPr id="3" name="TextBox 2">
            <a:extLst>
              <a:ext uri="{FF2B5EF4-FFF2-40B4-BE49-F238E27FC236}">
                <a16:creationId xmlns:a16="http://schemas.microsoft.com/office/drawing/2014/main" id="{5F78607E-5928-403E-BA2A-C158889578C3}"/>
              </a:ext>
            </a:extLst>
          </p:cNvPr>
          <p:cNvSpPr txBox="1"/>
          <p:nvPr/>
        </p:nvSpPr>
        <p:spPr>
          <a:xfrm>
            <a:off x="256939" y="6012986"/>
            <a:ext cx="8795998" cy="769441"/>
          </a:xfrm>
          <a:prstGeom prst="rect">
            <a:avLst/>
          </a:prstGeom>
          <a:noFill/>
        </p:spPr>
        <p:txBody>
          <a:bodyPr wrap="none" rtlCol="0">
            <a:spAutoFit/>
          </a:bodyPr>
          <a:lstStyle/>
          <a:p>
            <a:r>
              <a:rPr lang="en-US" sz="4400" dirty="0">
                <a:solidFill>
                  <a:srgbClr val="C00000"/>
                </a:solidFill>
                <a:latin typeface="Aharoni" panose="02010803020104030203" pitchFamily="2" charset="-79"/>
                <a:cs typeface="Aharoni" panose="02010803020104030203" pitchFamily="2" charset="-79"/>
              </a:rPr>
              <a:t>In politics we can fight as a class</a:t>
            </a:r>
          </a:p>
        </p:txBody>
      </p:sp>
    </p:spTree>
    <p:extLst>
      <p:ext uri="{BB962C8B-B14F-4D97-AF65-F5344CB8AC3E}">
        <p14:creationId xmlns:p14="http://schemas.microsoft.com/office/powerpoint/2010/main" val="3607013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6519A6-FB57-4139-AA12-A46B163CCC68}"/>
              </a:ext>
            </a:extLst>
          </p:cNvPr>
          <p:cNvSpPr txBox="1"/>
          <p:nvPr/>
        </p:nvSpPr>
        <p:spPr>
          <a:xfrm>
            <a:off x="-4733" y="173322"/>
            <a:ext cx="9153467" cy="1446550"/>
          </a:xfrm>
          <a:prstGeom prst="rect">
            <a:avLst/>
          </a:prstGeom>
          <a:noFill/>
        </p:spPr>
        <p:txBody>
          <a:bodyPr wrap="none" rtlCol="0">
            <a:spAutoFit/>
          </a:bodyPr>
          <a:lstStyle/>
          <a:p>
            <a:pPr algn="ctr"/>
            <a:r>
              <a:rPr lang="en-US" sz="4400" b="1" dirty="0">
                <a:latin typeface="Aharoni" panose="02010803020104030203" pitchFamily="2" charset="-79"/>
                <a:cs typeface="Aharoni" panose="02010803020104030203" pitchFamily="2" charset="-79"/>
              </a:rPr>
              <a:t>We fight for a worker’s program:</a:t>
            </a:r>
          </a:p>
          <a:p>
            <a:pPr algn="ctr"/>
            <a:r>
              <a:rPr lang="en-US" sz="4400" b="1" dirty="0">
                <a:solidFill>
                  <a:srgbClr val="C00000"/>
                </a:solidFill>
                <a:latin typeface="Aharoni" panose="02010803020104030203" pitchFamily="2" charset="-79"/>
                <a:cs typeface="Aharoni" panose="02010803020104030203" pitchFamily="2" charset="-79"/>
              </a:rPr>
              <a:t>A LIVABLE WAGE!</a:t>
            </a:r>
          </a:p>
        </p:txBody>
      </p:sp>
      <p:pic>
        <p:nvPicPr>
          <p:cNvPr id="4" name="Picture 3" descr="Text&#10;&#10;Description automatically generated">
            <a:extLst>
              <a:ext uri="{FF2B5EF4-FFF2-40B4-BE49-F238E27FC236}">
                <a16:creationId xmlns:a16="http://schemas.microsoft.com/office/drawing/2014/main" id="{61E9BBDE-C525-412D-AD76-325B68174C6C}"/>
              </a:ext>
            </a:extLst>
          </p:cNvPr>
          <p:cNvPicPr>
            <a:picLocks noChangeAspect="1"/>
          </p:cNvPicPr>
          <p:nvPr/>
        </p:nvPicPr>
        <p:blipFill rotWithShape="1">
          <a:blip r:embed="rId2">
            <a:extLst>
              <a:ext uri="{28A0092B-C50C-407E-A947-70E740481C1C}">
                <a14:useLocalDpi xmlns:a14="http://schemas.microsoft.com/office/drawing/2010/main" val="0"/>
              </a:ext>
            </a:extLst>
          </a:blip>
          <a:srcRect b="14150"/>
          <a:stretch/>
        </p:blipFill>
        <p:spPr>
          <a:xfrm>
            <a:off x="3611915" y="1772806"/>
            <a:ext cx="5378524" cy="4706590"/>
          </a:xfrm>
          <a:prstGeom prst="rect">
            <a:avLst/>
          </a:prstGeom>
          <a:ln>
            <a:solidFill>
              <a:schemeClr val="tx1"/>
            </a:solidFill>
          </a:ln>
        </p:spPr>
      </p:pic>
      <p:pic>
        <p:nvPicPr>
          <p:cNvPr id="6" name="Picture 5" descr="Text&#10;&#10;Description automatically generated">
            <a:extLst>
              <a:ext uri="{FF2B5EF4-FFF2-40B4-BE49-F238E27FC236}">
                <a16:creationId xmlns:a16="http://schemas.microsoft.com/office/drawing/2014/main" id="{A0C67844-9261-4EE7-97C3-A32EEB12F1D3}"/>
              </a:ext>
            </a:extLst>
          </p:cNvPr>
          <p:cNvPicPr>
            <a:picLocks noChangeAspect="1"/>
          </p:cNvPicPr>
          <p:nvPr/>
        </p:nvPicPr>
        <p:blipFill rotWithShape="1">
          <a:blip r:embed="rId3">
            <a:extLst>
              <a:ext uri="{28A0092B-C50C-407E-A947-70E740481C1C}">
                <a14:useLocalDpi xmlns:a14="http://schemas.microsoft.com/office/drawing/2010/main" val="0"/>
              </a:ext>
            </a:extLst>
          </a:blip>
          <a:srcRect l="5960" r="5960"/>
          <a:stretch/>
        </p:blipFill>
        <p:spPr>
          <a:xfrm>
            <a:off x="201182" y="1772806"/>
            <a:ext cx="3237722" cy="4706591"/>
          </a:xfrm>
          <a:prstGeom prst="rect">
            <a:avLst/>
          </a:prstGeom>
          <a:ln>
            <a:solidFill>
              <a:schemeClr val="tx1"/>
            </a:solidFill>
          </a:ln>
        </p:spPr>
      </p:pic>
    </p:spTree>
    <p:extLst>
      <p:ext uri="{BB962C8B-B14F-4D97-AF65-F5344CB8AC3E}">
        <p14:creationId xmlns:p14="http://schemas.microsoft.com/office/powerpoint/2010/main" val="241043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77C386-BF58-49AE-97BF-D081CCC897DC}"/>
              </a:ext>
            </a:extLst>
          </p:cNvPr>
          <p:cNvSpPr txBox="1"/>
          <p:nvPr/>
        </p:nvSpPr>
        <p:spPr>
          <a:xfrm>
            <a:off x="1" y="0"/>
            <a:ext cx="9144000" cy="1446550"/>
          </a:xfrm>
          <a:prstGeom prst="rect">
            <a:avLst/>
          </a:prstGeom>
          <a:noFill/>
        </p:spPr>
        <p:txBody>
          <a:bodyPr wrap="square">
            <a:spAutoFit/>
          </a:bodyPr>
          <a:lstStyle/>
          <a:p>
            <a:pPr algn="ctr"/>
            <a:r>
              <a:rPr lang="en-US" sz="4400" b="1" dirty="0">
                <a:latin typeface="Aharoni" panose="02010803020104030203" pitchFamily="2" charset="-79"/>
                <a:cs typeface="Aharoni" panose="02010803020104030203" pitchFamily="2" charset="-79"/>
              </a:rPr>
              <a:t>We fight for a worker’s program:</a:t>
            </a:r>
          </a:p>
          <a:p>
            <a:pPr algn="ctr"/>
            <a:r>
              <a:rPr lang="en-US" sz="4400" b="1" dirty="0">
                <a:solidFill>
                  <a:srgbClr val="C00000"/>
                </a:solidFill>
                <a:latin typeface="Aharoni" panose="02010803020104030203" pitchFamily="2" charset="-79"/>
                <a:cs typeface="Aharoni" panose="02010803020104030203" pitchFamily="2" charset="-79"/>
              </a:rPr>
              <a:t>MEDICARE FOR ALL!</a:t>
            </a:r>
          </a:p>
        </p:txBody>
      </p:sp>
      <p:pic>
        <p:nvPicPr>
          <p:cNvPr id="4" name="Picture 3">
            <a:extLst>
              <a:ext uri="{FF2B5EF4-FFF2-40B4-BE49-F238E27FC236}">
                <a16:creationId xmlns:a16="http://schemas.microsoft.com/office/drawing/2014/main" id="{23713119-2D74-4B3A-8CA2-61AC0DA12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59" y="1563668"/>
            <a:ext cx="8637681" cy="4858696"/>
          </a:xfrm>
          <a:prstGeom prst="rect">
            <a:avLst/>
          </a:prstGeom>
          <a:ln>
            <a:solidFill>
              <a:schemeClr val="tx1"/>
            </a:solidFill>
          </a:ln>
        </p:spPr>
      </p:pic>
    </p:spTree>
    <p:extLst>
      <p:ext uri="{BB962C8B-B14F-4D97-AF65-F5344CB8AC3E}">
        <p14:creationId xmlns:p14="http://schemas.microsoft.com/office/powerpoint/2010/main" val="2772392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AC8159-2662-4EAC-A1AA-90CB63070061}"/>
              </a:ext>
            </a:extLst>
          </p:cNvPr>
          <p:cNvSpPr txBox="1"/>
          <p:nvPr/>
        </p:nvSpPr>
        <p:spPr>
          <a:xfrm>
            <a:off x="1" y="0"/>
            <a:ext cx="9144000" cy="1431161"/>
          </a:xfrm>
          <a:prstGeom prst="rect">
            <a:avLst/>
          </a:prstGeom>
          <a:noFill/>
        </p:spPr>
        <p:txBody>
          <a:bodyPr wrap="square">
            <a:spAutoFit/>
          </a:bodyPr>
          <a:lstStyle/>
          <a:p>
            <a:pPr algn="ctr"/>
            <a:r>
              <a:rPr lang="en-US" sz="4400" b="1" dirty="0">
                <a:latin typeface="Aharoni" panose="02010803020104030203" pitchFamily="2" charset="-79"/>
                <a:cs typeface="Aharoni" panose="02010803020104030203" pitchFamily="2" charset="-79"/>
              </a:rPr>
              <a:t>We fight for a worker’s program:</a:t>
            </a:r>
          </a:p>
          <a:p>
            <a:pPr algn="ctr"/>
            <a:r>
              <a:rPr lang="en-US" sz="4300" b="1" dirty="0">
                <a:solidFill>
                  <a:srgbClr val="C00000"/>
                </a:solidFill>
                <a:latin typeface="Aharoni" panose="02010803020104030203" pitchFamily="2" charset="-79"/>
                <a:cs typeface="Aharoni" panose="02010803020104030203" pitchFamily="2" charset="-79"/>
              </a:rPr>
              <a:t>A SAFE WORKPLACE!</a:t>
            </a:r>
          </a:p>
        </p:txBody>
      </p:sp>
      <p:pic>
        <p:nvPicPr>
          <p:cNvPr id="4" name="Picture 3" descr="Text&#10;&#10;Description automatically generated with low confidence">
            <a:extLst>
              <a:ext uri="{FF2B5EF4-FFF2-40B4-BE49-F238E27FC236}">
                <a16:creationId xmlns:a16="http://schemas.microsoft.com/office/drawing/2014/main" id="{C357D83D-C213-4F25-BC4B-3BEF8874F80F}"/>
              </a:ext>
            </a:extLst>
          </p:cNvPr>
          <p:cNvPicPr>
            <a:picLocks noChangeAspect="1"/>
          </p:cNvPicPr>
          <p:nvPr/>
        </p:nvPicPr>
        <p:blipFill rotWithShape="1">
          <a:blip r:embed="rId2">
            <a:extLst>
              <a:ext uri="{28A0092B-C50C-407E-A947-70E740481C1C}">
                <a14:useLocalDpi xmlns:a14="http://schemas.microsoft.com/office/drawing/2010/main" val="0"/>
              </a:ext>
            </a:extLst>
          </a:blip>
          <a:srcRect b="8000"/>
          <a:stretch/>
        </p:blipFill>
        <p:spPr>
          <a:xfrm>
            <a:off x="251351" y="1688432"/>
            <a:ext cx="3822926" cy="3658009"/>
          </a:xfrm>
          <a:prstGeom prst="rect">
            <a:avLst/>
          </a:prstGeom>
          <a:ln>
            <a:solidFill>
              <a:schemeClr val="tx1"/>
            </a:solidFill>
          </a:ln>
        </p:spPr>
      </p:pic>
      <p:pic>
        <p:nvPicPr>
          <p:cNvPr id="6" name="Picture 5" descr="Text&#10;&#10;Description automatically generated">
            <a:extLst>
              <a:ext uri="{FF2B5EF4-FFF2-40B4-BE49-F238E27FC236}">
                <a16:creationId xmlns:a16="http://schemas.microsoft.com/office/drawing/2014/main" id="{B4AE0BF5-3E50-409F-8809-A6AB96F9DD23}"/>
              </a:ext>
            </a:extLst>
          </p:cNvPr>
          <p:cNvPicPr>
            <a:picLocks noChangeAspect="1"/>
          </p:cNvPicPr>
          <p:nvPr/>
        </p:nvPicPr>
        <p:blipFill rotWithShape="1">
          <a:blip r:embed="rId3">
            <a:extLst>
              <a:ext uri="{28A0092B-C50C-407E-A947-70E740481C1C}">
                <a14:useLocalDpi xmlns:a14="http://schemas.microsoft.com/office/drawing/2010/main" val="0"/>
              </a:ext>
            </a:extLst>
          </a:blip>
          <a:srcRect l="4905" r="5860"/>
          <a:stretch/>
        </p:blipFill>
        <p:spPr>
          <a:xfrm>
            <a:off x="4245438" y="1688432"/>
            <a:ext cx="4663166" cy="3658009"/>
          </a:xfrm>
          <a:prstGeom prst="rect">
            <a:avLst/>
          </a:prstGeom>
          <a:ln>
            <a:solidFill>
              <a:schemeClr val="tx1"/>
            </a:solidFill>
          </a:ln>
        </p:spPr>
      </p:pic>
      <p:sp>
        <p:nvSpPr>
          <p:cNvPr id="7" name="TextBox 6">
            <a:extLst>
              <a:ext uri="{FF2B5EF4-FFF2-40B4-BE49-F238E27FC236}">
                <a16:creationId xmlns:a16="http://schemas.microsoft.com/office/drawing/2014/main" id="{347A7C7D-7812-45B1-A3B1-35875503F8B9}"/>
              </a:ext>
            </a:extLst>
          </p:cNvPr>
          <p:cNvSpPr txBox="1"/>
          <p:nvPr/>
        </p:nvSpPr>
        <p:spPr>
          <a:xfrm>
            <a:off x="0" y="5838437"/>
            <a:ext cx="9144000" cy="769441"/>
          </a:xfrm>
          <a:prstGeom prst="rect">
            <a:avLst/>
          </a:prstGeom>
          <a:noFill/>
        </p:spPr>
        <p:txBody>
          <a:bodyPr wrap="square" rtlCol="0">
            <a:spAutoFit/>
          </a:bodyPr>
          <a:lstStyle/>
          <a:p>
            <a:pPr algn="ctr"/>
            <a:r>
              <a:rPr lang="en-US" sz="4400" dirty="0">
                <a:solidFill>
                  <a:srgbClr val="C00000"/>
                </a:solidFill>
                <a:latin typeface="Aharoni" panose="02010803020104030203" pitchFamily="2" charset="-79"/>
                <a:cs typeface="Aharoni" panose="02010803020104030203" pitchFamily="2" charset="-79"/>
              </a:rPr>
              <a:t>Time for OSHA to get real</a:t>
            </a:r>
          </a:p>
        </p:txBody>
      </p:sp>
    </p:spTree>
    <p:extLst>
      <p:ext uri="{BB962C8B-B14F-4D97-AF65-F5344CB8AC3E}">
        <p14:creationId xmlns:p14="http://schemas.microsoft.com/office/powerpoint/2010/main" val="1845955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5BE73D-90B8-4EAD-98E9-75D73930206F}"/>
              </a:ext>
            </a:extLst>
          </p:cNvPr>
          <p:cNvSpPr txBox="1"/>
          <p:nvPr/>
        </p:nvSpPr>
        <p:spPr>
          <a:xfrm>
            <a:off x="0" y="71319"/>
            <a:ext cx="9144000" cy="1384995"/>
          </a:xfrm>
          <a:prstGeom prst="rect">
            <a:avLst/>
          </a:prstGeom>
          <a:noFill/>
        </p:spPr>
        <p:txBody>
          <a:bodyPr wrap="square">
            <a:spAutoFit/>
          </a:bodyPr>
          <a:lstStyle/>
          <a:p>
            <a:pPr algn="ctr"/>
            <a:r>
              <a:rPr lang="en-US" sz="4400" b="1" dirty="0">
                <a:latin typeface="Aharoni" panose="02010803020104030203" pitchFamily="2" charset="-79"/>
                <a:cs typeface="Aharoni" panose="02010803020104030203" pitchFamily="2" charset="-79"/>
              </a:rPr>
              <a:t>We fight for a worker’s program:</a:t>
            </a:r>
          </a:p>
          <a:p>
            <a:pPr algn="ctr"/>
            <a:r>
              <a:rPr lang="en-US" sz="4000" b="1" dirty="0">
                <a:solidFill>
                  <a:srgbClr val="C00000"/>
                </a:solidFill>
                <a:latin typeface="Aharoni" panose="02010803020104030203" pitchFamily="2" charset="-79"/>
                <a:cs typeface="Aharoni" panose="02010803020104030203" pitchFamily="2" charset="-79"/>
              </a:rPr>
              <a:t>A SAFE ENVIRONMENT!</a:t>
            </a:r>
          </a:p>
        </p:txBody>
      </p:sp>
      <p:pic>
        <p:nvPicPr>
          <p:cNvPr id="4" name="Picture 3" descr="A group of people holding signs&#10;&#10;Description automatically generated with medium confidence">
            <a:extLst>
              <a:ext uri="{FF2B5EF4-FFF2-40B4-BE49-F238E27FC236}">
                <a16:creationId xmlns:a16="http://schemas.microsoft.com/office/drawing/2014/main" id="{CC22ADF2-A218-4B92-925E-C2648C34D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351" y="1540238"/>
            <a:ext cx="7224516" cy="4890997"/>
          </a:xfrm>
          <a:prstGeom prst="rect">
            <a:avLst/>
          </a:prstGeom>
          <a:ln>
            <a:solidFill>
              <a:schemeClr val="tx1"/>
            </a:solidFill>
          </a:ln>
        </p:spPr>
      </p:pic>
      <p:pic>
        <p:nvPicPr>
          <p:cNvPr id="6" name="Picture 5" descr="A picture containing text, vector graphics&#10;&#10;Description automatically generated">
            <a:extLst>
              <a:ext uri="{FF2B5EF4-FFF2-40B4-BE49-F238E27FC236}">
                <a16:creationId xmlns:a16="http://schemas.microsoft.com/office/drawing/2014/main" id="{FE6F2C29-7BA5-44A7-8049-EED763AD41B7}"/>
              </a:ext>
            </a:extLst>
          </p:cNvPr>
          <p:cNvPicPr>
            <a:picLocks noChangeAspect="1"/>
          </p:cNvPicPr>
          <p:nvPr/>
        </p:nvPicPr>
        <p:blipFill rotWithShape="1">
          <a:blip r:embed="rId3">
            <a:extLst>
              <a:ext uri="{28A0092B-C50C-407E-A947-70E740481C1C}">
                <a14:useLocalDpi xmlns:a14="http://schemas.microsoft.com/office/drawing/2010/main" val="0"/>
              </a:ext>
            </a:extLst>
          </a:blip>
          <a:srcRect l="22495" t="10243" r="22497" b="12535"/>
          <a:stretch/>
        </p:blipFill>
        <p:spPr>
          <a:xfrm>
            <a:off x="142601" y="1540238"/>
            <a:ext cx="1441038" cy="2022997"/>
          </a:xfrm>
          <a:prstGeom prst="rect">
            <a:avLst/>
          </a:prstGeom>
          <a:ln>
            <a:solidFill>
              <a:schemeClr val="tx1"/>
            </a:solidFill>
          </a:ln>
        </p:spPr>
      </p:pic>
      <p:pic>
        <p:nvPicPr>
          <p:cNvPr id="8" name="Picture 7" descr="A picture containing text&#10;&#10;Description automatically generated">
            <a:extLst>
              <a:ext uri="{FF2B5EF4-FFF2-40B4-BE49-F238E27FC236}">
                <a16:creationId xmlns:a16="http://schemas.microsoft.com/office/drawing/2014/main" id="{1003698C-937D-4856-99E4-7181E43F923A}"/>
              </a:ext>
            </a:extLst>
          </p:cNvPr>
          <p:cNvPicPr>
            <a:picLocks noChangeAspect="1"/>
          </p:cNvPicPr>
          <p:nvPr/>
        </p:nvPicPr>
        <p:blipFill rotWithShape="1">
          <a:blip r:embed="rId4">
            <a:extLst>
              <a:ext uri="{28A0092B-C50C-407E-A947-70E740481C1C}">
                <a14:useLocalDpi xmlns:a14="http://schemas.microsoft.com/office/drawing/2010/main" val="0"/>
              </a:ext>
            </a:extLst>
          </a:blip>
          <a:srcRect l="18592" r="14158"/>
          <a:stretch/>
        </p:blipFill>
        <p:spPr>
          <a:xfrm>
            <a:off x="142601" y="3655646"/>
            <a:ext cx="1509051" cy="1318275"/>
          </a:xfrm>
          <a:prstGeom prst="rect">
            <a:avLst/>
          </a:prstGeom>
          <a:ln>
            <a:solidFill>
              <a:schemeClr val="tx1"/>
            </a:solidFill>
          </a:ln>
        </p:spPr>
      </p:pic>
      <p:pic>
        <p:nvPicPr>
          <p:cNvPr id="12" name="Picture 11">
            <a:extLst>
              <a:ext uri="{FF2B5EF4-FFF2-40B4-BE49-F238E27FC236}">
                <a16:creationId xmlns:a16="http://schemas.microsoft.com/office/drawing/2014/main" id="{BA315EA9-9ECF-4AD1-9376-495E3278318B}"/>
              </a:ext>
            </a:extLst>
          </p:cNvPr>
          <p:cNvPicPr>
            <a:picLocks noChangeAspect="1"/>
          </p:cNvPicPr>
          <p:nvPr/>
        </p:nvPicPr>
        <p:blipFill rotWithShape="1">
          <a:blip r:embed="rId5">
            <a:extLst>
              <a:ext uri="{28A0092B-C50C-407E-A947-70E740481C1C}">
                <a14:useLocalDpi xmlns:a14="http://schemas.microsoft.com/office/drawing/2010/main" val="0"/>
              </a:ext>
            </a:extLst>
          </a:blip>
          <a:srcRect l="34463" t="3609" r="19835" b="22904"/>
          <a:stretch/>
        </p:blipFill>
        <p:spPr>
          <a:xfrm>
            <a:off x="142601" y="5080115"/>
            <a:ext cx="1509051" cy="1364903"/>
          </a:xfrm>
          <a:prstGeom prst="rect">
            <a:avLst/>
          </a:prstGeom>
          <a:ln>
            <a:solidFill>
              <a:schemeClr val="tx1"/>
            </a:solidFill>
          </a:ln>
        </p:spPr>
      </p:pic>
    </p:spTree>
    <p:extLst>
      <p:ext uri="{BB962C8B-B14F-4D97-AF65-F5344CB8AC3E}">
        <p14:creationId xmlns:p14="http://schemas.microsoft.com/office/powerpoint/2010/main" val="1995770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77C386-BF58-49AE-97BF-D081CCC897DC}"/>
              </a:ext>
            </a:extLst>
          </p:cNvPr>
          <p:cNvSpPr txBox="1"/>
          <p:nvPr/>
        </p:nvSpPr>
        <p:spPr>
          <a:xfrm>
            <a:off x="-1" y="251972"/>
            <a:ext cx="9144001" cy="1431161"/>
          </a:xfrm>
          <a:prstGeom prst="rect">
            <a:avLst/>
          </a:prstGeom>
          <a:noFill/>
        </p:spPr>
        <p:txBody>
          <a:bodyPr wrap="square">
            <a:spAutoFit/>
          </a:bodyPr>
          <a:lstStyle/>
          <a:p>
            <a:pPr algn="ctr"/>
            <a:r>
              <a:rPr lang="en-US" sz="4400" b="1" dirty="0">
                <a:latin typeface="Aharoni" panose="02010803020104030203" pitchFamily="2" charset="-79"/>
                <a:cs typeface="Aharoni" panose="02010803020104030203" pitchFamily="2" charset="-79"/>
              </a:rPr>
              <a:t>We fight for a worker’s program:</a:t>
            </a:r>
          </a:p>
          <a:p>
            <a:pPr algn="ctr"/>
            <a:r>
              <a:rPr lang="en-US" sz="4300" b="1" dirty="0">
                <a:solidFill>
                  <a:srgbClr val="C00000"/>
                </a:solidFill>
                <a:latin typeface="Aharoni" panose="02010803020104030203" pitchFamily="2" charset="-79"/>
                <a:cs typeface="Aharoni" panose="02010803020104030203" pitchFamily="2" charset="-79"/>
              </a:rPr>
              <a:t>WHAT DEMANDS DO YOU HAVE?</a:t>
            </a:r>
          </a:p>
        </p:txBody>
      </p:sp>
      <p:pic>
        <p:nvPicPr>
          <p:cNvPr id="5" name="Picture 4" descr="Map&#10;&#10;Description automatically generated">
            <a:extLst>
              <a:ext uri="{FF2B5EF4-FFF2-40B4-BE49-F238E27FC236}">
                <a16:creationId xmlns:a16="http://schemas.microsoft.com/office/drawing/2014/main" id="{C46B4DBD-2255-4C88-91AC-287A270D8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507" y="1873710"/>
            <a:ext cx="6168984" cy="3587634"/>
          </a:xfrm>
          <a:prstGeom prst="rect">
            <a:avLst/>
          </a:prstGeom>
          <a:ln>
            <a:solidFill>
              <a:schemeClr val="tx1"/>
            </a:solidFill>
          </a:ln>
        </p:spPr>
      </p:pic>
      <p:sp>
        <p:nvSpPr>
          <p:cNvPr id="6" name="TextBox 5">
            <a:extLst>
              <a:ext uri="{FF2B5EF4-FFF2-40B4-BE49-F238E27FC236}">
                <a16:creationId xmlns:a16="http://schemas.microsoft.com/office/drawing/2014/main" id="{41797C97-2A1C-4EAB-896D-6EE0973A5BF6}"/>
              </a:ext>
            </a:extLst>
          </p:cNvPr>
          <p:cNvSpPr txBox="1"/>
          <p:nvPr/>
        </p:nvSpPr>
        <p:spPr>
          <a:xfrm>
            <a:off x="-1" y="5651921"/>
            <a:ext cx="9145430" cy="954107"/>
          </a:xfrm>
          <a:prstGeom prst="rect">
            <a:avLst/>
          </a:prstGeom>
          <a:noFill/>
        </p:spPr>
        <p:txBody>
          <a:bodyPr wrap="square" rtlCol="0">
            <a:spAutoFit/>
          </a:bodyPr>
          <a:lstStyle/>
          <a:p>
            <a:pPr algn="ctr"/>
            <a:r>
              <a:rPr lang="en-US" sz="2800" dirty="0">
                <a:solidFill>
                  <a:srgbClr val="C00000"/>
                </a:solidFill>
                <a:latin typeface="Aharoni" panose="02010803020104030203" pitchFamily="2" charset="-79"/>
                <a:cs typeface="Aharoni" panose="02010803020104030203" pitchFamily="2" charset="-79"/>
              </a:rPr>
              <a:t>Has anyone ever asked workers in the South?</a:t>
            </a:r>
          </a:p>
          <a:p>
            <a:pPr algn="ctr"/>
            <a:r>
              <a:rPr lang="en-US" sz="2800" dirty="0">
                <a:solidFill>
                  <a:srgbClr val="C00000"/>
                </a:solidFill>
                <a:latin typeface="Aharoni" panose="02010803020104030203" pitchFamily="2" charset="-79"/>
                <a:cs typeface="Aharoni" panose="02010803020104030203" pitchFamily="2" charset="-79"/>
              </a:rPr>
              <a:t>That’s why we have the </a:t>
            </a:r>
            <a:r>
              <a:rPr lang="en-US" sz="2800" dirty="0">
                <a:latin typeface="Aharoni" panose="02010803020104030203" pitchFamily="2" charset="-79"/>
                <a:cs typeface="Aharoni" panose="02010803020104030203" pitchFamily="2" charset="-79"/>
              </a:rPr>
              <a:t>Southern Workers Assembly</a:t>
            </a:r>
          </a:p>
        </p:txBody>
      </p:sp>
    </p:spTree>
    <p:extLst>
      <p:ext uri="{BB962C8B-B14F-4D97-AF65-F5344CB8AC3E}">
        <p14:creationId xmlns:p14="http://schemas.microsoft.com/office/powerpoint/2010/main" val="139889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50E0BB4-3FA4-4FA5-9CE5-3669092A6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50" y="1383652"/>
            <a:ext cx="5715000" cy="4762500"/>
          </a:xfrm>
          <a:prstGeom prst="rect">
            <a:avLst/>
          </a:prstGeom>
        </p:spPr>
      </p:pic>
      <p:sp>
        <p:nvSpPr>
          <p:cNvPr id="6" name="TextBox 5">
            <a:extLst>
              <a:ext uri="{FF2B5EF4-FFF2-40B4-BE49-F238E27FC236}">
                <a16:creationId xmlns:a16="http://schemas.microsoft.com/office/drawing/2014/main" id="{8C893E73-4CED-49FA-873C-33180864A640}"/>
              </a:ext>
            </a:extLst>
          </p:cNvPr>
          <p:cNvSpPr txBox="1"/>
          <p:nvPr/>
        </p:nvSpPr>
        <p:spPr>
          <a:xfrm>
            <a:off x="6177892" y="1402546"/>
            <a:ext cx="2795313" cy="4743606"/>
          </a:xfrm>
          <a:prstGeom prst="rect">
            <a:avLst/>
          </a:prstGeom>
          <a:noFill/>
        </p:spPr>
        <p:txBody>
          <a:bodyPr wrap="square" rtlCol="0">
            <a:spAutoFit/>
          </a:bodyPr>
          <a:lstStyle/>
          <a:p>
            <a:r>
              <a:rPr lang="en-US" sz="2325" b="1" dirty="0">
                <a:solidFill>
                  <a:srgbClr val="C00000"/>
                </a:solidFill>
              </a:rPr>
              <a:t>The entire society </a:t>
            </a:r>
            <a:r>
              <a:rPr lang="en-US" sz="2325" b="1" dirty="0"/>
              <a:t>is built on the</a:t>
            </a:r>
          </a:p>
          <a:p>
            <a:r>
              <a:rPr lang="en-US" sz="2325" b="1" dirty="0"/>
              <a:t>economy, and that means based on our labor.</a:t>
            </a:r>
          </a:p>
          <a:p>
            <a:r>
              <a:rPr lang="en-US" sz="2325" b="1" dirty="0"/>
              <a:t>There are many ways to understand how our labor fits into the superstructure of the society.  </a:t>
            </a:r>
            <a:r>
              <a:rPr lang="en-US" sz="2325" b="1" dirty="0">
                <a:solidFill>
                  <a:srgbClr val="C00000"/>
                </a:solidFill>
              </a:rPr>
              <a:t>A key institution is the state (government) and politics.</a:t>
            </a:r>
          </a:p>
        </p:txBody>
      </p:sp>
      <p:sp>
        <p:nvSpPr>
          <p:cNvPr id="2" name="TextBox 1">
            <a:extLst>
              <a:ext uri="{FF2B5EF4-FFF2-40B4-BE49-F238E27FC236}">
                <a16:creationId xmlns:a16="http://schemas.microsoft.com/office/drawing/2014/main" id="{A2609620-7463-4A97-B34F-46E39F140D07}"/>
              </a:ext>
            </a:extLst>
          </p:cNvPr>
          <p:cNvSpPr txBox="1"/>
          <p:nvPr/>
        </p:nvSpPr>
        <p:spPr>
          <a:xfrm>
            <a:off x="170795" y="376908"/>
            <a:ext cx="8802410" cy="553998"/>
          </a:xfrm>
          <a:prstGeom prst="rect">
            <a:avLst/>
          </a:prstGeom>
          <a:noFill/>
        </p:spPr>
        <p:txBody>
          <a:bodyPr wrap="none" rtlCol="0">
            <a:spAutoFit/>
          </a:bodyPr>
          <a:lstStyle/>
          <a:p>
            <a:r>
              <a:rPr lang="en-US" sz="3000" dirty="0">
                <a:solidFill>
                  <a:srgbClr val="C00000"/>
                </a:solidFill>
                <a:latin typeface="Aharoni" panose="02010803020104030203" pitchFamily="2" charset="-79"/>
                <a:cs typeface="Aharoni" panose="02010803020104030203" pitchFamily="2" charset="-79"/>
              </a:rPr>
              <a:t>The big picture: the base and the superstructure</a:t>
            </a:r>
          </a:p>
        </p:txBody>
      </p:sp>
    </p:spTree>
    <p:extLst>
      <p:ext uri="{BB962C8B-B14F-4D97-AF65-F5344CB8AC3E}">
        <p14:creationId xmlns:p14="http://schemas.microsoft.com/office/powerpoint/2010/main" val="86498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241CED-B07E-405E-855E-B7A9DC4F28DC}"/>
              </a:ext>
            </a:extLst>
          </p:cNvPr>
          <p:cNvSpPr txBox="1"/>
          <p:nvPr/>
        </p:nvSpPr>
        <p:spPr>
          <a:xfrm>
            <a:off x="1143000" y="1176781"/>
            <a:ext cx="6858000" cy="600164"/>
          </a:xfrm>
          <a:prstGeom prst="rect">
            <a:avLst/>
          </a:prstGeom>
          <a:noFill/>
        </p:spPr>
        <p:txBody>
          <a:bodyPr wrap="square" rtlCol="0">
            <a:spAutoFit/>
          </a:bodyPr>
          <a:lstStyle/>
          <a:p>
            <a:pPr algn="ctr"/>
            <a:r>
              <a:rPr lang="en-US" sz="3300" dirty="0">
                <a:latin typeface="Aharoni" panose="02010803020104030203" pitchFamily="2" charset="-79"/>
                <a:cs typeface="Aharoni" panose="02010803020104030203" pitchFamily="2" charset="-79"/>
              </a:rPr>
              <a:t>Questions? Comments?</a:t>
            </a:r>
          </a:p>
        </p:txBody>
      </p:sp>
      <p:pic>
        <p:nvPicPr>
          <p:cNvPr id="6" name="Picture 5" descr="Text&#10;&#10;Description automatically generated with low confidence">
            <a:extLst>
              <a:ext uri="{FF2B5EF4-FFF2-40B4-BE49-F238E27FC236}">
                <a16:creationId xmlns:a16="http://schemas.microsoft.com/office/drawing/2014/main" id="{B63D4E2E-CE1D-4F71-8007-2BCA30EE8820}"/>
              </a:ext>
            </a:extLst>
          </p:cNvPr>
          <p:cNvPicPr>
            <a:picLocks noChangeAspect="1"/>
          </p:cNvPicPr>
          <p:nvPr/>
        </p:nvPicPr>
        <p:blipFill rotWithShape="1">
          <a:blip r:embed="rId2">
            <a:extLst>
              <a:ext uri="{28A0092B-C50C-407E-A947-70E740481C1C}">
                <a14:useLocalDpi xmlns:a14="http://schemas.microsoft.com/office/drawing/2010/main" val="0"/>
              </a:ext>
            </a:extLst>
          </a:blip>
          <a:srcRect t="3979" b="4175"/>
          <a:stretch/>
        </p:blipFill>
        <p:spPr>
          <a:xfrm>
            <a:off x="1143000" y="2515206"/>
            <a:ext cx="6602575" cy="3017520"/>
          </a:xfrm>
          <a:prstGeom prst="rect">
            <a:avLst/>
          </a:prstGeom>
          <a:ln>
            <a:solidFill>
              <a:schemeClr val="tx1"/>
            </a:solidFill>
          </a:ln>
        </p:spPr>
      </p:pic>
      <p:sp>
        <p:nvSpPr>
          <p:cNvPr id="2" name="TextBox 1">
            <a:extLst>
              <a:ext uri="{FF2B5EF4-FFF2-40B4-BE49-F238E27FC236}">
                <a16:creationId xmlns:a16="http://schemas.microsoft.com/office/drawing/2014/main" id="{A224F2B4-78F8-47AD-A666-2929E3C2778C}"/>
              </a:ext>
            </a:extLst>
          </p:cNvPr>
          <p:cNvSpPr txBox="1"/>
          <p:nvPr/>
        </p:nvSpPr>
        <p:spPr>
          <a:xfrm>
            <a:off x="1802098" y="330798"/>
            <a:ext cx="5539803" cy="707886"/>
          </a:xfrm>
          <a:prstGeom prst="rect">
            <a:avLst/>
          </a:prstGeom>
          <a:noFill/>
        </p:spPr>
        <p:txBody>
          <a:bodyPr wrap="square" rtlCol="0">
            <a:spAutoFit/>
          </a:bodyPr>
          <a:lstStyle/>
          <a:p>
            <a:r>
              <a:rPr lang="en-US" sz="4000" dirty="0">
                <a:solidFill>
                  <a:srgbClr val="C00000"/>
                </a:solidFill>
                <a:latin typeface="Aharoni" panose="02010803020104030203" pitchFamily="2" charset="-79"/>
                <a:cs typeface="Aharoni" panose="02010803020104030203" pitchFamily="2" charset="-79"/>
              </a:rPr>
              <a:t>The future is possible </a:t>
            </a:r>
          </a:p>
        </p:txBody>
      </p:sp>
    </p:spTree>
    <p:extLst>
      <p:ext uri="{BB962C8B-B14F-4D97-AF65-F5344CB8AC3E}">
        <p14:creationId xmlns:p14="http://schemas.microsoft.com/office/powerpoint/2010/main" val="137746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1E561D-9D06-474D-A74B-2AEEF2146314}"/>
              </a:ext>
            </a:extLst>
          </p:cNvPr>
          <p:cNvSpPr txBox="1"/>
          <p:nvPr/>
        </p:nvSpPr>
        <p:spPr>
          <a:xfrm>
            <a:off x="692512" y="171909"/>
            <a:ext cx="7768473" cy="646331"/>
          </a:xfrm>
          <a:prstGeom prst="rect">
            <a:avLst/>
          </a:prstGeom>
          <a:noFill/>
        </p:spPr>
        <p:txBody>
          <a:bodyPr wrap="none" rtlCol="0">
            <a:spAutoFit/>
          </a:bodyPr>
          <a:lstStyle/>
          <a:p>
            <a:r>
              <a:rPr lang="en-US" sz="3600" dirty="0">
                <a:latin typeface="Aharoni" panose="02010803020104030203" pitchFamily="2" charset="-79"/>
                <a:cs typeface="Aharoni" panose="02010803020104030203" pitchFamily="2" charset="-79"/>
              </a:rPr>
              <a:t>What class did the founders serve?</a:t>
            </a:r>
          </a:p>
        </p:txBody>
      </p:sp>
      <p:pic>
        <p:nvPicPr>
          <p:cNvPr id="4" name="Picture 3" descr="A painting of a person&#10;&#10;Description automatically generated with medium confidence">
            <a:extLst>
              <a:ext uri="{FF2B5EF4-FFF2-40B4-BE49-F238E27FC236}">
                <a16:creationId xmlns:a16="http://schemas.microsoft.com/office/drawing/2014/main" id="{060B5584-B293-470D-B0A2-176C705E9216}"/>
              </a:ext>
            </a:extLst>
          </p:cNvPr>
          <p:cNvPicPr>
            <a:picLocks noChangeAspect="1"/>
          </p:cNvPicPr>
          <p:nvPr/>
        </p:nvPicPr>
        <p:blipFill rotWithShape="1">
          <a:blip r:embed="rId2">
            <a:extLst>
              <a:ext uri="{28A0092B-C50C-407E-A947-70E740481C1C}">
                <a14:useLocalDpi xmlns:a14="http://schemas.microsoft.com/office/drawing/2010/main" val="0"/>
              </a:ext>
            </a:extLst>
          </a:blip>
          <a:srcRect l="21466" r="20833"/>
          <a:stretch/>
        </p:blipFill>
        <p:spPr>
          <a:xfrm>
            <a:off x="6913984" y="2139594"/>
            <a:ext cx="1406979" cy="1371600"/>
          </a:xfrm>
          <a:prstGeom prst="rect">
            <a:avLst/>
          </a:prstGeom>
          <a:ln>
            <a:solidFill>
              <a:schemeClr val="tx1"/>
            </a:solidFill>
          </a:ln>
        </p:spPr>
      </p:pic>
      <p:pic>
        <p:nvPicPr>
          <p:cNvPr id="6" name="Picture 5" descr="A group of people in a room&#10;&#10;Description automatically generated with low confidence">
            <a:extLst>
              <a:ext uri="{FF2B5EF4-FFF2-40B4-BE49-F238E27FC236}">
                <a16:creationId xmlns:a16="http://schemas.microsoft.com/office/drawing/2014/main" id="{AF1D765E-1650-4F58-81D0-56D1F521367D}"/>
              </a:ext>
            </a:extLst>
          </p:cNvPr>
          <p:cNvPicPr>
            <a:picLocks noChangeAspect="1"/>
          </p:cNvPicPr>
          <p:nvPr/>
        </p:nvPicPr>
        <p:blipFill rotWithShape="1">
          <a:blip r:embed="rId3">
            <a:extLst>
              <a:ext uri="{28A0092B-C50C-407E-A947-70E740481C1C}">
                <a14:useLocalDpi xmlns:a14="http://schemas.microsoft.com/office/drawing/2010/main" val="0"/>
              </a:ext>
            </a:extLst>
          </a:blip>
          <a:srcRect l="6077" r="3924"/>
          <a:stretch/>
        </p:blipFill>
        <p:spPr>
          <a:xfrm>
            <a:off x="73481" y="2195920"/>
            <a:ext cx="6535872" cy="3112320"/>
          </a:xfrm>
          <a:prstGeom prst="rect">
            <a:avLst/>
          </a:prstGeom>
          <a:ln>
            <a:solidFill>
              <a:schemeClr val="tx1"/>
            </a:solidFill>
          </a:ln>
        </p:spPr>
      </p:pic>
      <p:sp>
        <p:nvSpPr>
          <p:cNvPr id="7" name="TextBox 6">
            <a:extLst>
              <a:ext uri="{FF2B5EF4-FFF2-40B4-BE49-F238E27FC236}">
                <a16:creationId xmlns:a16="http://schemas.microsoft.com/office/drawing/2014/main" id="{D94E434F-FCBB-4544-9F67-281CF3C5D978}"/>
              </a:ext>
            </a:extLst>
          </p:cNvPr>
          <p:cNvSpPr txBox="1"/>
          <p:nvPr/>
        </p:nvSpPr>
        <p:spPr>
          <a:xfrm>
            <a:off x="1070262" y="817221"/>
            <a:ext cx="8057872" cy="969496"/>
          </a:xfrm>
          <a:prstGeom prst="rect">
            <a:avLst/>
          </a:prstGeom>
          <a:noFill/>
        </p:spPr>
        <p:txBody>
          <a:bodyPr wrap="square" rtlCol="0">
            <a:spAutoFit/>
          </a:bodyPr>
          <a:lstStyle/>
          <a:p>
            <a:r>
              <a:rPr lang="en-US" sz="1900" b="1" dirty="0">
                <a:latin typeface="Aharoni" panose="02010803020104030203" pitchFamily="2" charset="-79"/>
                <a:cs typeface="Aharoni" panose="02010803020104030203" pitchFamily="2" charset="-79"/>
              </a:rPr>
              <a:t>75% of the signers of the Declaration of Independence owned slaves.</a:t>
            </a:r>
          </a:p>
          <a:p>
            <a:r>
              <a:rPr lang="en-US" sz="1900" b="1" dirty="0">
                <a:latin typeface="Aharoni" panose="02010803020104030203" pitchFamily="2" charset="-79"/>
                <a:cs typeface="Aharoni" panose="02010803020104030203" pitchFamily="2" charset="-79"/>
              </a:rPr>
              <a:t>Of the 55 delegates to the Constitutional Convention, about 25 owned slaves.  Of the first 12 presidents, 8 owned slaves.</a:t>
            </a:r>
          </a:p>
        </p:txBody>
      </p:sp>
      <p:sp>
        <p:nvSpPr>
          <p:cNvPr id="11" name="TextBox 10">
            <a:extLst>
              <a:ext uri="{FF2B5EF4-FFF2-40B4-BE49-F238E27FC236}">
                <a16:creationId xmlns:a16="http://schemas.microsoft.com/office/drawing/2014/main" id="{8427BD97-F2BB-4C82-9B48-B6CB6DA0B58D}"/>
              </a:ext>
            </a:extLst>
          </p:cNvPr>
          <p:cNvSpPr txBox="1"/>
          <p:nvPr/>
        </p:nvSpPr>
        <p:spPr>
          <a:xfrm>
            <a:off x="6852363" y="3516363"/>
            <a:ext cx="2218156" cy="2008242"/>
          </a:xfrm>
          <a:prstGeom prst="rect">
            <a:avLst/>
          </a:prstGeom>
          <a:noFill/>
        </p:spPr>
        <p:txBody>
          <a:bodyPr wrap="square">
            <a:spAutoFit/>
          </a:bodyPr>
          <a:lstStyle/>
          <a:p>
            <a:r>
              <a:rPr lang="en-US" sz="1500" dirty="0">
                <a:latin typeface="Aharoni" panose="02010803020104030203" pitchFamily="2" charset="-79"/>
                <a:cs typeface="Aharoni" panose="02010803020104030203" pitchFamily="2" charset="-79"/>
              </a:rPr>
              <a:t>Alexander Hamilton. I</a:t>
            </a:r>
            <a:r>
              <a:rPr lang="en-US" sz="1350" b="1" dirty="0">
                <a:latin typeface="Aharoni" panose="02010803020104030203" pitchFamily="2" charset="-79"/>
                <a:cs typeface="Aharoni" panose="02010803020104030203" pitchFamily="2" charset="-79"/>
              </a:rPr>
              <a:t>n his words he wanted the Constitution “to give to the rich and well born a distinct and permanent share in the government. They will check the unsteadiness of the mass of the people.”</a:t>
            </a:r>
          </a:p>
        </p:txBody>
      </p:sp>
      <p:pic>
        <p:nvPicPr>
          <p:cNvPr id="5" name="Picture 4" descr="A picture containing person, person, suit, wearing&#10;&#10;Description automatically generated">
            <a:extLst>
              <a:ext uri="{FF2B5EF4-FFF2-40B4-BE49-F238E27FC236}">
                <a16:creationId xmlns:a16="http://schemas.microsoft.com/office/drawing/2014/main" id="{86F88B11-2251-4755-A1EC-208F4E16B0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4189" y="806056"/>
            <a:ext cx="897750" cy="897750"/>
          </a:xfrm>
          <a:prstGeom prst="rect">
            <a:avLst/>
          </a:prstGeom>
          <a:ln>
            <a:solidFill>
              <a:schemeClr val="tx1"/>
            </a:solidFill>
          </a:ln>
        </p:spPr>
      </p:pic>
      <p:sp>
        <p:nvSpPr>
          <p:cNvPr id="8" name="TextBox 7">
            <a:extLst>
              <a:ext uri="{FF2B5EF4-FFF2-40B4-BE49-F238E27FC236}">
                <a16:creationId xmlns:a16="http://schemas.microsoft.com/office/drawing/2014/main" id="{31134D63-1615-4180-A2CD-239DAE9D0B48}"/>
              </a:ext>
            </a:extLst>
          </p:cNvPr>
          <p:cNvSpPr txBox="1"/>
          <p:nvPr/>
        </p:nvSpPr>
        <p:spPr>
          <a:xfrm>
            <a:off x="15866" y="1607159"/>
            <a:ext cx="688009" cy="415498"/>
          </a:xfrm>
          <a:prstGeom prst="rect">
            <a:avLst/>
          </a:prstGeom>
          <a:noFill/>
        </p:spPr>
        <p:txBody>
          <a:bodyPr wrap="none" rtlCol="0">
            <a:spAutoFit/>
          </a:bodyPr>
          <a:lstStyle/>
          <a:p>
            <a:r>
              <a:rPr lang="en-US" sz="1350" dirty="0">
                <a:latin typeface="Aharoni" panose="02010803020104030203" pitchFamily="2" charset="-79"/>
                <a:cs typeface="Aharoni" panose="02010803020104030203" pitchFamily="2" charset="-79"/>
              </a:rPr>
              <a:t>King</a:t>
            </a:r>
            <a:r>
              <a:rPr lang="en-US" sz="2100" dirty="0">
                <a:latin typeface="Aharoni" panose="02010803020104030203" pitchFamily="2" charset="-79"/>
                <a:cs typeface="Aharoni" panose="02010803020104030203" pitchFamily="2" charset="-79"/>
              </a:rPr>
              <a:t>?</a:t>
            </a:r>
          </a:p>
        </p:txBody>
      </p:sp>
      <p:sp>
        <p:nvSpPr>
          <p:cNvPr id="3" name="TextBox 2">
            <a:extLst>
              <a:ext uri="{FF2B5EF4-FFF2-40B4-BE49-F238E27FC236}">
                <a16:creationId xmlns:a16="http://schemas.microsoft.com/office/drawing/2014/main" id="{9A42A7AF-04E8-43B2-A9F7-F3BA36580264}"/>
              </a:ext>
            </a:extLst>
          </p:cNvPr>
          <p:cNvSpPr txBox="1"/>
          <p:nvPr/>
        </p:nvSpPr>
        <p:spPr>
          <a:xfrm>
            <a:off x="73481" y="5454230"/>
            <a:ext cx="8868041" cy="1384995"/>
          </a:xfrm>
          <a:prstGeom prst="rect">
            <a:avLst/>
          </a:prstGeom>
          <a:noFill/>
        </p:spPr>
        <p:txBody>
          <a:bodyPr wrap="square" rtlCol="0">
            <a:spAutoFit/>
          </a:bodyPr>
          <a:lstStyle/>
          <a:p>
            <a:r>
              <a:rPr lang="en-US" sz="2800" b="1" i="0" u="none" strike="noStrike" baseline="0" dirty="0">
                <a:latin typeface="Aharoni" panose="02010803020104030203" pitchFamily="2" charset="-79"/>
                <a:cs typeface="Aharoni" panose="02010803020104030203" pitchFamily="2" charset="-79"/>
              </a:rPr>
              <a:t>“The Constitution was ratified by a vote of probably not more than one-sixth of the adult males.”—historian </a:t>
            </a:r>
            <a:r>
              <a:rPr lang="en-US" sz="2800" b="1" dirty="0">
                <a:latin typeface="Aharoni" panose="02010803020104030203" pitchFamily="2" charset="-79"/>
                <a:cs typeface="Aharoni" panose="02010803020104030203" pitchFamily="2" charset="-79"/>
              </a:rPr>
              <a:t>Charles Beard</a:t>
            </a:r>
          </a:p>
        </p:txBody>
      </p:sp>
    </p:spTree>
    <p:extLst>
      <p:ext uri="{BB962C8B-B14F-4D97-AF65-F5344CB8AC3E}">
        <p14:creationId xmlns:p14="http://schemas.microsoft.com/office/powerpoint/2010/main" val="143501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7EE90E-A466-4DC1-9CEB-DC4F6FCCD3AC}"/>
              </a:ext>
            </a:extLst>
          </p:cNvPr>
          <p:cNvSpPr txBox="1"/>
          <p:nvPr/>
        </p:nvSpPr>
        <p:spPr>
          <a:xfrm>
            <a:off x="65314" y="269419"/>
            <a:ext cx="9466769" cy="1015663"/>
          </a:xfrm>
          <a:prstGeom prst="rect">
            <a:avLst/>
          </a:prstGeom>
          <a:noFill/>
        </p:spPr>
        <p:txBody>
          <a:bodyPr wrap="square">
            <a:spAutoFit/>
          </a:bodyPr>
          <a:lstStyle/>
          <a:p>
            <a:r>
              <a:rPr lang="en-US" sz="3000" b="1" dirty="0">
                <a:cs typeface="Aharoni" panose="02010803020104030203" pitchFamily="2" charset="-79"/>
              </a:rPr>
              <a:t>Almost half of the house of representatives</a:t>
            </a:r>
            <a:br>
              <a:rPr lang="en-US" sz="3000" b="1" dirty="0">
                <a:cs typeface="Aharoni" panose="02010803020104030203" pitchFamily="2" charset="-79"/>
              </a:rPr>
            </a:br>
            <a:r>
              <a:rPr lang="en-US" sz="3000" b="1" dirty="0">
                <a:cs typeface="Aharoni" panose="02010803020104030203" pitchFamily="2" charset="-79"/>
              </a:rPr>
              <a:t>and 67% of the senate are millionaires</a:t>
            </a:r>
          </a:p>
        </p:txBody>
      </p:sp>
      <p:pic>
        <p:nvPicPr>
          <p:cNvPr id="7" name="Picture 6" descr="Chart, bar chart&#10;&#10;Description automatically generated">
            <a:extLst>
              <a:ext uri="{FF2B5EF4-FFF2-40B4-BE49-F238E27FC236}">
                <a16:creationId xmlns:a16="http://schemas.microsoft.com/office/drawing/2014/main" id="{26D679D7-AB09-4949-8CBF-4EE1098BE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06" y="1626969"/>
            <a:ext cx="7399575" cy="4578487"/>
          </a:xfrm>
          <a:prstGeom prst="rect">
            <a:avLst/>
          </a:prstGeom>
          <a:ln>
            <a:solidFill>
              <a:schemeClr val="tx1"/>
            </a:solidFill>
          </a:ln>
        </p:spPr>
      </p:pic>
      <p:pic>
        <p:nvPicPr>
          <p:cNvPr id="4" name="Picture 3" descr="A picture containing text&#10;&#10;Description automatically generated">
            <a:extLst>
              <a:ext uri="{FF2B5EF4-FFF2-40B4-BE49-F238E27FC236}">
                <a16:creationId xmlns:a16="http://schemas.microsoft.com/office/drawing/2014/main" id="{BD93D04E-B595-43D4-8BE3-90140CD9C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0085" y="958934"/>
            <a:ext cx="2479648" cy="1549780"/>
          </a:xfrm>
          <a:prstGeom prst="rect">
            <a:avLst/>
          </a:prstGeom>
          <a:ln>
            <a:solidFill>
              <a:schemeClr val="tx1"/>
            </a:solidFill>
          </a:ln>
        </p:spPr>
      </p:pic>
      <p:pic>
        <p:nvPicPr>
          <p:cNvPr id="6" name="Picture 5">
            <a:extLst>
              <a:ext uri="{FF2B5EF4-FFF2-40B4-BE49-F238E27FC236}">
                <a16:creationId xmlns:a16="http://schemas.microsoft.com/office/drawing/2014/main" id="{786F4DA5-0C9B-4862-94CA-2653AC42510E}"/>
              </a:ext>
            </a:extLst>
          </p:cNvPr>
          <p:cNvPicPr>
            <a:picLocks noChangeAspect="1"/>
          </p:cNvPicPr>
          <p:nvPr/>
        </p:nvPicPr>
        <p:blipFill rotWithShape="1">
          <a:blip r:embed="rId4"/>
          <a:srcRect l="41423" t="16307" r="49256" b="52403"/>
          <a:stretch/>
        </p:blipFill>
        <p:spPr>
          <a:xfrm>
            <a:off x="8018424" y="3797660"/>
            <a:ext cx="852304" cy="1549780"/>
          </a:xfrm>
          <a:prstGeom prst="rect">
            <a:avLst/>
          </a:prstGeom>
          <a:ln>
            <a:solidFill>
              <a:schemeClr val="tx1"/>
            </a:solidFill>
          </a:ln>
        </p:spPr>
      </p:pic>
      <p:sp>
        <p:nvSpPr>
          <p:cNvPr id="8" name="TextBox 7">
            <a:extLst>
              <a:ext uri="{FF2B5EF4-FFF2-40B4-BE49-F238E27FC236}">
                <a16:creationId xmlns:a16="http://schemas.microsoft.com/office/drawing/2014/main" id="{59D6D7D2-3F03-48C0-A200-3EB58D7BB5C3}"/>
              </a:ext>
            </a:extLst>
          </p:cNvPr>
          <p:cNvSpPr txBox="1"/>
          <p:nvPr/>
        </p:nvSpPr>
        <p:spPr>
          <a:xfrm>
            <a:off x="7908081" y="5282126"/>
            <a:ext cx="737702" cy="923330"/>
          </a:xfrm>
          <a:prstGeom prst="rect">
            <a:avLst/>
          </a:prstGeom>
          <a:noFill/>
        </p:spPr>
        <p:txBody>
          <a:bodyPr wrap="none" rtlCol="0">
            <a:spAutoFit/>
          </a:bodyPr>
          <a:lstStyle/>
          <a:p>
            <a:r>
              <a:rPr lang="en-US" dirty="0"/>
              <a:t>How</a:t>
            </a:r>
            <a:br>
              <a:rPr lang="en-US" dirty="0"/>
            </a:br>
            <a:r>
              <a:rPr lang="en-US" dirty="0"/>
              <a:t>about</a:t>
            </a:r>
            <a:br>
              <a:rPr lang="en-US" dirty="0"/>
            </a:br>
            <a:r>
              <a:rPr lang="en-US" dirty="0"/>
              <a:t>us?</a:t>
            </a:r>
          </a:p>
        </p:txBody>
      </p:sp>
      <p:sp>
        <p:nvSpPr>
          <p:cNvPr id="9" name="TextBox 8">
            <a:extLst>
              <a:ext uri="{FF2B5EF4-FFF2-40B4-BE49-F238E27FC236}">
                <a16:creationId xmlns:a16="http://schemas.microsoft.com/office/drawing/2014/main" id="{D8B9DA10-7067-4D10-89A9-46745C95853E}"/>
              </a:ext>
            </a:extLst>
          </p:cNvPr>
          <p:cNvSpPr txBox="1"/>
          <p:nvPr/>
        </p:nvSpPr>
        <p:spPr>
          <a:xfrm>
            <a:off x="468622" y="6205456"/>
            <a:ext cx="7098225" cy="369332"/>
          </a:xfrm>
          <a:prstGeom prst="rect">
            <a:avLst/>
          </a:prstGeom>
          <a:noFill/>
        </p:spPr>
        <p:txBody>
          <a:bodyPr wrap="none" rtlCol="0">
            <a:spAutoFit/>
          </a:bodyPr>
          <a:lstStyle/>
          <a:p>
            <a:r>
              <a:rPr lang="en-US" dirty="0"/>
              <a:t>Green, Congress members net worth. Purple, U.S. households net worth.</a:t>
            </a:r>
          </a:p>
        </p:txBody>
      </p:sp>
    </p:spTree>
    <p:extLst>
      <p:ext uri="{BB962C8B-B14F-4D97-AF65-F5344CB8AC3E}">
        <p14:creationId xmlns:p14="http://schemas.microsoft.com/office/powerpoint/2010/main" val="252679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C7C7B13C-1665-4ADC-84C9-D60833146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9637" y="116756"/>
            <a:ext cx="3661057" cy="4588821"/>
          </a:xfrm>
          <a:prstGeom prst="rect">
            <a:avLst/>
          </a:prstGeom>
          <a:ln>
            <a:solidFill>
              <a:schemeClr val="tx1"/>
            </a:solidFill>
          </a:ln>
        </p:spPr>
      </p:pic>
      <p:pic>
        <p:nvPicPr>
          <p:cNvPr id="4" name="Picture 3" descr="Chart, line chart&#10;&#10;Description automatically generated">
            <a:extLst>
              <a:ext uri="{FF2B5EF4-FFF2-40B4-BE49-F238E27FC236}">
                <a16:creationId xmlns:a16="http://schemas.microsoft.com/office/drawing/2014/main" id="{6CFAFE1B-49C1-408B-B0C8-90C05AB71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60043"/>
            <a:ext cx="5637297" cy="4091067"/>
          </a:xfrm>
          <a:prstGeom prst="rect">
            <a:avLst/>
          </a:prstGeom>
          <a:ln>
            <a:solidFill>
              <a:schemeClr val="tx1"/>
            </a:solidFill>
          </a:ln>
        </p:spPr>
      </p:pic>
      <p:sp>
        <p:nvSpPr>
          <p:cNvPr id="5" name="TextBox 4">
            <a:extLst>
              <a:ext uri="{FF2B5EF4-FFF2-40B4-BE49-F238E27FC236}">
                <a16:creationId xmlns:a16="http://schemas.microsoft.com/office/drawing/2014/main" id="{3B9811CE-D955-4635-976C-92E00151EC38}"/>
              </a:ext>
            </a:extLst>
          </p:cNvPr>
          <p:cNvSpPr txBox="1"/>
          <p:nvPr/>
        </p:nvSpPr>
        <p:spPr>
          <a:xfrm>
            <a:off x="0" y="116756"/>
            <a:ext cx="9144000" cy="1615827"/>
          </a:xfrm>
          <a:prstGeom prst="rect">
            <a:avLst/>
          </a:prstGeom>
          <a:noFill/>
        </p:spPr>
        <p:txBody>
          <a:bodyPr wrap="square" rtlCol="0">
            <a:spAutoFit/>
          </a:bodyPr>
          <a:lstStyle/>
          <a:p>
            <a:r>
              <a:rPr lang="en-US" sz="3200" b="1" dirty="0">
                <a:solidFill>
                  <a:srgbClr val="C00000"/>
                </a:solidFill>
                <a:latin typeface="Aharoni" panose="02010803020104030203" pitchFamily="2" charset="-79"/>
                <a:cs typeface="Aharoni" panose="02010803020104030203" pitchFamily="2" charset="-79"/>
              </a:rPr>
              <a:t>Capitalism is for the rich,</a:t>
            </a:r>
            <a:br>
              <a:rPr lang="en-US" sz="3200" b="1" dirty="0">
                <a:solidFill>
                  <a:srgbClr val="C00000"/>
                </a:solidFill>
                <a:latin typeface="Aharoni" panose="02010803020104030203" pitchFamily="2" charset="-79"/>
                <a:cs typeface="Aharoni" panose="02010803020104030203" pitchFamily="2" charset="-79"/>
              </a:rPr>
            </a:br>
            <a:r>
              <a:rPr lang="en-US" sz="3200" b="1" dirty="0">
                <a:solidFill>
                  <a:srgbClr val="C00000"/>
                </a:solidFill>
                <a:latin typeface="Aharoni" panose="02010803020104030203" pitchFamily="2" charset="-79"/>
                <a:cs typeface="Aharoni" panose="02010803020104030203" pitchFamily="2" charset="-79"/>
              </a:rPr>
              <a:t>not the rest of us, and they</a:t>
            </a:r>
            <a:br>
              <a:rPr lang="en-US" sz="3200" b="1" dirty="0">
                <a:solidFill>
                  <a:srgbClr val="C00000"/>
                </a:solidFill>
                <a:latin typeface="Aharoni" panose="02010803020104030203" pitchFamily="2" charset="-79"/>
                <a:cs typeface="Aharoni" panose="02010803020104030203" pitchFamily="2" charset="-79"/>
              </a:rPr>
            </a:br>
            <a:r>
              <a:rPr lang="en-US" sz="3200" b="1" dirty="0">
                <a:solidFill>
                  <a:srgbClr val="C00000"/>
                </a:solidFill>
                <a:latin typeface="Aharoni" panose="02010803020104030203" pitchFamily="2" charset="-79"/>
                <a:cs typeface="Aharoni" panose="02010803020104030203" pitchFamily="2" charset="-79"/>
              </a:rPr>
              <a:t>pay their political staff well</a:t>
            </a:r>
          </a:p>
        </p:txBody>
      </p:sp>
      <p:sp>
        <p:nvSpPr>
          <p:cNvPr id="9" name="TextBox 8">
            <a:extLst>
              <a:ext uri="{FF2B5EF4-FFF2-40B4-BE49-F238E27FC236}">
                <a16:creationId xmlns:a16="http://schemas.microsoft.com/office/drawing/2014/main" id="{B3CDB2A9-72AB-4AC8-8EF7-787F2FBCDCE0}"/>
              </a:ext>
            </a:extLst>
          </p:cNvPr>
          <p:cNvSpPr txBox="1"/>
          <p:nvPr/>
        </p:nvSpPr>
        <p:spPr>
          <a:xfrm>
            <a:off x="5637296" y="4795897"/>
            <a:ext cx="3506703" cy="2062103"/>
          </a:xfrm>
          <a:prstGeom prst="rect">
            <a:avLst/>
          </a:prstGeom>
          <a:noFill/>
        </p:spPr>
        <p:txBody>
          <a:bodyPr wrap="square" rtlCol="0">
            <a:spAutoFit/>
          </a:bodyPr>
          <a:lstStyle/>
          <a:p>
            <a:r>
              <a:rPr lang="en-US" sz="3200" b="1" dirty="0">
                <a:solidFill>
                  <a:srgbClr val="C00000"/>
                </a:solidFill>
                <a:latin typeface="Aharoni" panose="02010803020104030203" pitchFamily="2" charset="-79"/>
                <a:cs typeface="Aharoni" panose="02010803020104030203" pitchFamily="2" charset="-79"/>
              </a:rPr>
              <a:t>Our incomes have gone up only if you ignore inflation</a:t>
            </a:r>
          </a:p>
        </p:txBody>
      </p:sp>
    </p:spTree>
    <p:extLst>
      <p:ext uri="{BB962C8B-B14F-4D97-AF65-F5344CB8AC3E}">
        <p14:creationId xmlns:p14="http://schemas.microsoft.com/office/powerpoint/2010/main" val="155149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2E43D955-F470-47BF-8790-78DA7A83A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7" y="317383"/>
            <a:ext cx="9028385" cy="6223233"/>
          </a:xfrm>
          <a:prstGeom prst="rect">
            <a:avLst/>
          </a:prstGeom>
          <a:ln>
            <a:solidFill>
              <a:schemeClr val="tx1"/>
            </a:solidFill>
          </a:ln>
        </p:spPr>
      </p:pic>
    </p:spTree>
    <p:extLst>
      <p:ext uri="{BB962C8B-B14F-4D97-AF65-F5344CB8AC3E}">
        <p14:creationId xmlns:p14="http://schemas.microsoft.com/office/powerpoint/2010/main" val="93605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D57FA8-FA44-477A-9D8E-3AEFC4EEF63F}"/>
              </a:ext>
            </a:extLst>
          </p:cNvPr>
          <p:cNvSpPr txBox="1"/>
          <p:nvPr/>
        </p:nvSpPr>
        <p:spPr>
          <a:xfrm>
            <a:off x="1244807" y="-186620"/>
            <a:ext cx="6654386" cy="1015663"/>
          </a:xfrm>
          <a:prstGeom prst="rect">
            <a:avLst/>
          </a:prstGeom>
          <a:noFill/>
        </p:spPr>
        <p:txBody>
          <a:bodyPr wrap="none" rtlCol="0">
            <a:spAutoFit/>
          </a:bodyPr>
          <a:lstStyle/>
          <a:p>
            <a:r>
              <a:rPr lang="en-US" sz="4500" dirty="0">
                <a:latin typeface="Aharoni" panose="02010803020104030203" pitchFamily="2" charset="-79"/>
                <a:cs typeface="Aharoni" panose="02010803020104030203" pitchFamily="2" charset="-79"/>
              </a:rPr>
              <a:t>The Wagner Act of </a:t>
            </a:r>
            <a:r>
              <a:rPr lang="en-US" sz="6000" dirty="0">
                <a:latin typeface="Aharoni" panose="02010803020104030203" pitchFamily="2" charset="-79"/>
                <a:cs typeface="Aharoni" panose="02010803020104030203" pitchFamily="2" charset="-79"/>
              </a:rPr>
              <a:t>1935</a:t>
            </a:r>
          </a:p>
        </p:txBody>
      </p:sp>
      <p:sp>
        <p:nvSpPr>
          <p:cNvPr id="9" name="TextBox 8">
            <a:extLst>
              <a:ext uri="{FF2B5EF4-FFF2-40B4-BE49-F238E27FC236}">
                <a16:creationId xmlns:a16="http://schemas.microsoft.com/office/drawing/2014/main" id="{CA6CBE02-003E-4BA7-A20F-5BAB8E3FBFE5}"/>
              </a:ext>
            </a:extLst>
          </p:cNvPr>
          <p:cNvSpPr txBox="1"/>
          <p:nvPr/>
        </p:nvSpPr>
        <p:spPr>
          <a:xfrm>
            <a:off x="0" y="657829"/>
            <a:ext cx="9143999" cy="923330"/>
          </a:xfrm>
          <a:prstGeom prst="rect">
            <a:avLst/>
          </a:prstGeom>
          <a:noFill/>
        </p:spPr>
        <p:txBody>
          <a:bodyPr wrap="square">
            <a:spAutoFit/>
          </a:bodyPr>
          <a:lstStyle/>
          <a:p>
            <a:r>
              <a:rPr lang="en-US" b="1" dirty="0">
                <a:latin typeface="Aharoni" panose="02010803020104030203" pitchFamily="2" charset="-79"/>
                <a:cs typeface="Aharoni" panose="02010803020104030203" pitchFamily="2" charset="-79"/>
              </a:rPr>
              <a:t>Also known as the National Labor Relations Act (NLRA). Guarantees workers right to organize. Outlines the legal framework for labor unions and management relations. Protects workers. Gives a framework for collective bargaining</a:t>
            </a:r>
            <a:r>
              <a:rPr lang="en-US" dirty="0">
                <a:latin typeface="Aharoni" panose="02010803020104030203" pitchFamily="2" charset="-79"/>
                <a:cs typeface="Aharoni" panose="02010803020104030203" pitchFamily="2" charset="-79"/>
              </a:rPr>
              <a:t>.</a:t>
            </a:r>
          </a:p>
        </p:txBody>
      </p:sp>
      <p:pic>
        <p:nvPicPr>
          <p:cNvPr id="10" name="Picture 9" descr="A picture containing text, newspaper, people, screenshot&#10;&#10;Description automatically generated">
            <a:extLst>
              <a:ext uri="{FF2B5EF4-FFF2-40B4-BE49-F238E27FC236}">
                <a16:creationId xmlns:a16="http://schemas.microsoft.com/office/drawing/2014/main" id="{E2A93D0D-4D1C-422E-B285-F7809EFAFE74}"/>
              </a:ext>
            </a:extLst>
          </p:cNvPr>
          <p:cNvPicPr>
            <a:picLocks noChangeAspect="1"/>
          </p:cNvPicPr>
          <p:nvPr/>
        </p:nvPicPr>
        <p:blipFill rotWithShape="1">
          <a:blip r:embed="rId2">
            <a:extLst>
              <a:ext uri="{28A0092B-C50C-407E-A947-70E740481C1C}">
                <a14:useLocalDpi xmlns:a14="http://schemas.microsoft.com/office/drawing/2010/main" val="0"/>
              </a:ext>
            </a:extLst>
          </a:blip>
          <a:srcRect b="6497"/>
          <a:stretch/>
        </p:blipFill>
        <p:spPr>
          <a:xfrm>
            <a:off x="1614196" y="1581159"/>
            <a:ext cx="7414773" cy="5199809"/>
          </a:xfrm>
          <a:prstGeom prst="rect">
            <a:avLst/>
          </a:prstGeom>
          <a:ln>
            <a:solidFill>
              <a:schemeClr val="tx1"/>
            </a:solidFill>
          </a:ln>
        </p:spPr>
      </p:pic>
      <p:sp>
        <p:nvSpPr>
          <p:cNvPr id="8" name="TextBox 7">
            <a:extLst>
              <a:ext uri="{FF2B5EF4-FFF2-40B4-BE49-F238E27FC236}">
                <a16:creationId xmlns:a16="http://schemas.microsoft.com/office/drawing/2014/main" id="{1ECA848F-F22D-423B-8884-783B59EBD2DD}"/>
              </a:ext>
            </a:extLst>
          </p:cNvPr>
          <p:cNvSpPr txBox="1"/>
          <p:nvPr/>
        </p:nvSpPr>
        <p:spPr>
          <a:xfrm>
            <a:off x="0" y="3672425"/>
            <a:ext cx="9144000" cy="3108543"/>
          </a:xfrm>
          <a:prstGeom prst="rect">
            <a:avLst/>
          </a:prstGeom>
          <a:noFill/>
        </p:spPr>
        <p:txBody>
          <a:bodyPr wrap="square">
            <a:spAutoFit/>
          </a:bodyPr>
          <a:lstStyle/>
          <a:p>
            <a:r>
              <a:rPr lang="en-US" sz="2800" dirty="0">
                <a:solidFill>
                  <a:srgbClr val="C00000"/>
                </a:solidFill>
                <a:latin typeface="Aharoni" panose="02010803020104030203" pitchFamily="2" charset="-79"/>
                <a:cs typeface="Aharoni" panose="02010803020104030203" pitchFamily="2" charset="-79"/>
              </a:rPr>
              <a:t>UNIONS</a:t>
            </a:r>
            <a:br>
              <a:rPr lang="en-US" sz="2800" dirty="0">
                <a:solidFill>
                  <a:srgbClr val="C00000"/>
                </a:solidFill>
                <a:latin typeface="Aharoni" panose="02010803020104030203" pitchFamily="2" charset="-79"/>
                <a:cs typeface="Aharoni" panose="02010803020104030203" pitchFamily="2" charset="-79"/>
              </a:rPr>
            </a:br>
            <a:r>
              <a:rPr lang="en-US" sz="2800" dirty="0">
                <a:solidFill>
                  <a:srgbClr val="C00000"/>
                </a:solidFill>
                <a:latin typeface="Aharoni" panose="02010803020104030203" pitchFamily="2" charset="-79"/>
                <a:cs typeface="Aharoni" panose="02010803020104030203" pitchFamily="2" charset="-79"/>
              </a:rPr>
              <a:t>ARE</a:t>
            </a:r>
          </a:p>
          <a:p>
            <a:r>
              <a:rPr lang="en-US" sz="2800" dirty="0">
                <a:solidFill>
                  <a:srgbClr val="C00000"/>
                </a:solidFill>
                <a:latin typeface="Aharoni" panose="02010803020104030203" pitchFamily="2" charset="-79"/>
                <a:cs typeface="Aharoni" panose="02010803020104030203" pitchFamily="2" charset="-79"/>
              </a:rPr>
              <a:t>KEY</a:t>
            </a:r>
          </a:p>
          <a:p>
            <a:r>
              <a:rPr lang="en-US" sz="2800" dirty="0">
                <a:solidFill>
                  <a:srgbClr val="C00000"/>
                </a:solidFill>
                <a:latin typeface="Aharoni" panose="02010803020104030203" pitchFamily="2" charset="-79"/>
                <a:cs typeface="Aharoni" panose="02010803020104030203" pitchFamily="2" charset="-79"/>
              </a:rPr>
              <a:t>TO</a:t>
            </a:r>
            <a:br>
              <a:rPr lang="en-US" sz="2800" dirty="0">
                <a:solidFill>
                  <a:srgbClr val="C00000"/>
                </a:solidFill>
                <a:latin typeface="Aharoni" panose="02010803020104030203" pitchFamily="2" charset="-79"/>
                <a:cs typeface="Aharoni" panose="02010803020104030203" pitchFamily="2" charset="-79"/>
              </a:rPr>
            </a:br>
            <a:r>
              <a:rPr lang="en-US" sz="2800" dirty="0">
                <a:solidFill>
                  <a:srgbClr val="C00000"/>
                </a:solidFill>
                <a:latin typeface="Aharoni" panose="02010803020104030203" pitchFamily="2" charset="-79"/>
                <a:cs typeface="Aharoni" panose="02010803020104030203" pitchFamily="2" charset="-79"/>
              </a:rPr>
              <a:t>WORKING</a:t>
            </a:r>
          </a:p>
          <a:p>
            <a:r>
              <a:rPr lang="en-US" sz="2800" dirty="0">
                <a:solidFill>
                  <a:srgbClr val="C00000"/>
                </a:solidFill>
                <a:latin typeface="Aharoni" panose="02010803020104030203" pitchFamily="2" charset="-79"/>
                <a:cs typeface="Aharoni" panose="02010803020104030203" pitchFamily="2" charset="-79"/>
              </a:rPr>
              <a:t>CLASS</a:t>
            </a:r>
            <a:br>
              <a:rPr lang="en-US" sz="2800" dirty="0">
                <a:solidFill>
                  <a:srgbClr val="C00000"/>
                </a:solidFill>
                <a:latin typeface="Aharoni" panose="02010803020104030203" pitchFamily="2" charset="-79"/>
                <a:cs typeface="Aharoni" panose="02010803020104030203" pitchFamily="2" charset="-79"/>
              </a:rPr>
            </a:br>
            <a:r>
              <a:rPr lang="en-US" sz="2800" dirty="0">
                <a:solidFill>
                  <a:srgbClr val="C00000"/>
                </a:solidFill>
                <a:latin typeface="Aharoni" panose="02010803020104030203" pitchFamily="2" charset="-79"/>
                <a:cs typeface="Aharoni" panose="02010803020104030203" pitchFamily="2" charset="-79"/>
              </a:rPr>
              <a:t>POWER</a:t>
            </a:r>
          </a:p>
        </p:txBody>
      </p:sp>
    </p:spTree>
    <p:extLst>
      <p:ext uri="{BB962C8B-B14F-4D97-AF65-F5344CB8AC3E}">
        <p14:creationId xmlns:p14="http://schemas.microsoft.com/office/powerpoint/2010/main" val="10267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1AF4A9-447D-4C1B-857C-7706A96F78C9}"/>
              </a:ext>
            </a:extLst>
          </p:cNvPr>
          <p:cNvSpPr txBox="1"/>
          <p:nvPr/>
        </p:nvSpPr>
        <p:spPr>
          <a:xfrm>
            <a:off x="0" y="682722"/>
            <a:ext cx="9144000" cy="923330"/>
          </a:xfrm>
          <a:prstGeom prst="rect">
            <a:avLst/>
          </a:prstGeom>
          <a:noFill/>
        </p:spPr>
        <p:txBody>
          <a:bodyPr wrap="square">
            <a:spAutoFit/>
          </a:bodyPr>
          <a:lstStyle/>
          <a:p>
            <a:r>
              <a:rPr lang="en-US" b="1" dirty="0"/>
              <a:t>AKA the Labor Management Relations Act of 1947. A federal law that restricts the activities and power of labor unions. Enacted by the 80th United States Congress over the veto of President Harry S. Truman, becoming law on June 23, 1947</a:t>
            </a:r>
          </a:p>
        </p:txBody>
      </p:sp>
      <p:sp>
        <p:nvSpPr>
          <p:cNvPr id="4" name="TextBox 3">
            <a:extLst>
              <a:ext uri="{FF2B5EF4-FFF2-40B4-BE49-F238E27FC236}">
                <a16:creationId xmlns:a16="http://schemas.microsoft.com/office/drawing/2014/main" id="{01FE5748-67DD-4CEF-BD35-0BF92341951B}"/>
              </a:ext>
            </a:extLst>
          </p:cNvPr>
          <p:cNvSpPr txBox="1"/>
          <p:nvPr/>
        </p:nvSpPr>
        <p:spPr>
          <a:xfrm>
            <a:off x="567807" y="-208015"/>
            <a:ext cx="8122736" cy="1107996"/>
          </a:xfrm>
          <a:prstGeom prst="rect">
            <a:avLst/>
          </a:prstGeom>
          <a:noFill/>
        </p:spPr>
        <p:txBody>
          <a:bodyPr wrap="none" rtlCol="0">
            <a:spAutoFit/>
          </a:bodyPr>
          <a:lstStyle/>
          <a:p>
            <a:r>
              <a:rPr lang="en-US" sz="4950" dirty="0">
                <a:latin typeface="Aharoni" panose="02010803020104030203" pitchFamily="2" charset="-79"/>
                <a:cs typeface="Aharoni" panose="02010803020104030203" pitchFamily="2" charset="-79"/>
              </a:rPr>
              <a:t>The </a:t>
            </a:r>
            <a:r>
              <a:rPr lang="en-US" sz="4500" dirty="0">
                <a:latin typeface="Aharoni" panose="02010803020104030203" pitchFamily="2" charset="-79"/>
                <a:cs typeface="Aharoni" panose="02010803020104030203" pitchFamily="2" charset="-79"/>
              </a:rPr>
              <a:t>Taft-Hartley</a:t>
            </a:r>
            <a:r>
              <a:rPr lang="en-US" sz="4950" dirty="0">
                <a:latin typeface="Aharoni" panose="02010803020104030203" pitchFamily="2" charset="-79"/>
                <a:cs typeface="Aharoni" panose="02010803020104030203" pitchFamily="2" charset="-79"/>
              </a:rPr>
              <a:t> Act of </a:t>
            </a:r>
            <a:r>
              <a:rPr lang="en-US" sz="6600" dirty="0">
                <a:latin typeface="Aharoni" panose="02010803020104030203" pitchFamily="2" charset="-79"/>
                <a:cs typeface="Aharoni" panose="02010803020104030203" pitchFamily="2" charset="-79"/>
              </a:rPr>
              <a:t>1947</a:t>
            </a:r>
          </a:p>
        </p:txBody>
      </p:sp>
      <p:pic>
        <p:nvPicPr>
          <p:cNvPr id="5" name="Picture 4" descr="A picture containing text, sky, outdoor, white&#10;&#10;Description automatically generated">
            <a:extLst>
              <a:ext uri="{FF2B5EF4-FFF2-40B4-BE49-F238E27FC236}">
                <a16:creationId xmlns:a16="http://schemas.microsoft.com/office/drawing/2014/main" id="{E53ED588-0308-4ED5-9D31-2F6EC4C63E5A}"/>
              </a:ext>
            </a:extLst>
          </p:cNvPr>
          <p:cNvPicPr>
            <a:picLocks noChangeAspect="1"/>
          </p:cNvPicPr>
          <p:nvPr/>
        </p:nvPicPr>
        <p:blipFill rotWithShape="1">
          <a:blip r:embed="rId2">
            <a:extLst>
              <a:ext uri="{28A0092B-C50C-407E-A947-70E740481C1C}">
                <a14:useLocalDpi xmlns:a14="http://schemas.microsoft.com/office/drawing/2010/main" val="0"/>
              </a:ext>
            </a:extLst>
          </a:blip>
          <a:srcRect l="29192" t="15843" r="3216" b="6223"/>
          <a:stretch/>
        </p:blipFill>
        <p:spPr>
          <a:xfrm>
            <a:off x="0" y="2051077"/>
            <a:ext cx="5082923" cy="4758792"/>
          </a:xfrm>
          <a:prstGeom prst="rect">
            <a:avLst/>
          </a:prstGeom>
          <a:ln>
            <a:solidFill>
              <a:schemeClr val="tx1"/>
            </a:solidFill>
          </a:ln>
        </p:spPr>
      </p:pic>
      <p:sp>
        <p:nvSpPr>
          <p:cNvPr id="7" name="TextBox 6">
            <a:extLst>
              <a:ext uri="{FF2B5EF4-FFF2-40B4-BE49-F238E27FC236}">
                <a16:creationId xmlns:a16="http://schemas.microsoft.com/office/drawing/2014/main" id="{55FA1189-C710-42EF-B3B3-6C557A4BEE79}"/>
              </a:ext>
            </a:extLst>
          </p:cNvPr>
          <p:cNvSpPr txBox="1"/>
          <p:nvPr/>
        </p:nvSpPr>
        <p:spPr>
          <a:xfrm>
            <a:off x="5210134" y="5082648"/>
            <a:ext cx="3818674" cy="1615827"/>
          </a:xfrm>
          <a:prstGeom prst="rect">
            <a:avLst/>
          </a:prstGeom>
          <a:noFill/>
        </p:spPr>
        <p:txBody>
          <a:bodyPr wrap="none" rtlCol="0">
            <a:spAutoFit/>
          </a:bodyPr>
          <a:lstStyle/>
          <a:p>
            <a:r>
              <a:rPr lang="en-US" sz="9900" dirty="0">
                <a:solidFill>
                  <a:srgbClr val="C00000"/>
                </a:solidFill>
                <a:latin typeface="Aharoni" panose="02010803020104030203" pitchFamily="2" charset="-79"/>
                <a:cs typeface="Aharoni" panose="02010803020104030203" pitchFamily="2" charset="-79"/>
              </a:rPr>
              <a:t>WHY?</a:t>
            </a:r>
          </a:p>
        </p:txBody>
      </p:sp>
      <p:pic>
        <p:nvPicPr>
          <p:cNvPr id="6" name="Picture 5" descr="Graphical user interface, application&#10;&#10;Description automatically generated">
            <a:extLst>
              <a:ext uri="{FF2B5EF4-FFF2-40B4-BE49-F238E27FC236}">
                <a16:creationId xmlns:a16="http://schemas.microsoft.com/office/drawing/2014/main" id="{CCB0573E-01DD-493D-8403-591508A598D6}"/>
              </a:ext>
            </a:extLst>
          </p:cNvPr>
          <p:cNvPicPr>
            <a:picLocks noChangeAspect="1"/>
          </p:cNvPicPr>
          <p:nvPr/>
        </p:nvPicPr>
        <p:blipFill rotWithShape="1">
          <a:blip r:embed="rId3">
            <a:extLst>
              <a:ext uri="{28A0092B-C50C-407E-A947-70E740481C1C}">
                <a14:useLocalDpi xmlns:a14="http://schemas.microsoft.com/office/drawing/2010/main" val="0"/>
              </a:ext>
            </a:extLst>
          </a:blip>
          <a:srcRect b="19483"/>
          <a:stretch/>
        </p:blipFill>
        <p:spPr>
          <a:xfrm>
            <a:off x="4826242" y="1587498"/>
            <a:ext cx="4202566" cy="3383757"/>
          </a:xfrm>
          <a:prstGeom prst="rect">
            <a:avLst/>
          </a:prstGeom>
          <a:ln>
            <a:solidFill>
              <a:schemeClr val="tx1"/>
            </a:solidFill>
          </a:ln>
        </p:spPr>
      </p:pic>
    </p:spTree>
    <p:extLst>
      <p:ext uri="{BB962C8B-B14F-4D97-AF65-F5344CB8AC3E}">
        <p14:creationId xmlns:p14="http://schemas.microsoft.com/office/powerpoint/2010/main" val="22128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E3357813-CFA2-4693-8397-73F1D5792FF4}"/>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657" y="2429991"/>
            <a:ext cx="5736653" cy="3757104"/>
          </a:xfrm>
          <a:prstGeom prst="rect">
            <a:avLst/>
          </a:prstGeom>
          <a:ln>
            <a:solidFill>
              <a:schemeClr val="tx1"/>
            </a:solidFill>
          </a:ln>
        </p:spPr>
      </p:pic>
      <p:sp>
        <p:nvSpPr>
          <p:cNvPr id="8" name="TextBox 7">
            <a:extLst>
              <a:ext uri="{FF2B5EF4-FFF2-40B4-BE49-F238E27FC236}">
                <a16:creationId xmlns:a16="http://schemas.microsoft.com/office/drawing/2014/main" id="{823897F8-3BF5-47C0-8FDF-394D95EB482E}"/>
              </a:ext>
            </a:extLst>
          </p:cNvPr>
          <p:cNvSpPr txBox="1"/>
          <p:nvPr/>
        </p:nvSpPr>
        <p:spPr>
          <a:xfrm>
            <a:off x="4228079" y="3086100"/>
            <a:ext cx="685800" cy="300082"/>
          </a:xfrm>
          <a:prstGeom prst="rect">
            <a:avLst/>
          </a:prstGeom>
          <a:noFill/>
        </p:spPr>
        <p:txBody>
          <a:bodyPr wrap="square" rtlCol="0">
            <a:spAutoFit/>
          </a:bodyPr>
          <a:lstStyle/>
          <a:p>
            <a:endParaRPr lang="en-US" sz="1350" dirty="0">
              <a:latin typeface="Aharoni" panose="02010803020104030203" pitchFamily="2" charset="-79"/>
              <a:cs typeface="Aharoni" panose="02010803020104030203" pitchFamily="2" charset="-79"/>
            </a:endParaRPr>
          </a:p>
        </p:txBody>
      </p:sp>
      <p:sp>
        <p:nvSpPr>
          <p:cNvPr id="9" name="TextBox 8">
            <a:extLst>
              <a:ext uri="{FF2B5EF4-FFF2-40B4-BE49-F238E27FC236}">
                <a16:creationId xmlns:a16="http://schemas.microsoft.com/office/drawing/2014/main" id="{341020B3-C183-432E-9DC7-48EA145CD70C}"/>
              </a:ext>
            </a:extLst>
          </p:cNvPr>
          <p:cNvSpPr txBox="1"/>
          <p:nvPr/>
        </p:nvSpPr>
        <p:spPr>
          <a:xfrm flipH="1">
            <a:off x="-1021" y="78411"/>
            <a:ext cx="9144000" cy="784830"/>
          </a:xfrm>
          <a:prstGeom prst="rect">
            <a:avLst/>
          </a:prstGeom>
          <a:noFill/>
        </p:spPr>
        <p:txBody>
          <a:bodyPr wrap="square" rtlCol="0">
            <a:spAutoFit/>
          </a:bodyPr>
          <a:lstStyle/>
          <a:p>
            <a:pPr algn="ctr"/>
            <a:r>
              <a:rPr lang="en-US" sz="4400" dirty="0">
                <a:latin typeface="Aharoni" panose="02010803020104030203" pitchFamily="2" charset="-79"/>
                <a:cs typeface="Aharoni" panose="02010803020104030203" pitchFamily="2" charset="-79"/>
              </a:rPr>
              <a:t>Anti-union “right-to-work” states</a:t>
            </a:r>
          </a:p>
        </p:txBody>
      </p:sp>
      <p:sp>
        <p:nvSpPr>
          <p:cNvPr id="11" name="TextBox 10">
            <a:extLst>
              <a:ext uri="{FF2B5EF4-FFF2-40B4-BE49-F238E27FC236}">
                <a16:creationId xmlns:a16="http://schemas.microsoft.com/office/drawing/2014/main" id="{A36CDBBB-B344-40E8-A3C7-62EA0F464647}"/>
              </a:ext>
            </a:extLst>
          </p:cNvPr>
          <p:cNvSpPr txBox="1"/>
          <p:nvPr/>
        </p:nvSpPr>
        <p:spPr>
          <a:xfrm>
            <a:off x="1" y="766175"/>
            <a:ext cx="9142978" cy="923330"/>
          </a:xfrm>
          <a:prstGeom prst="rect">
            <a:avLst/>
          </a:prstGeom>
          <a:noFill/>
        </p:spPr>
        <p:txBody>
          <a:bodyPr wrap="square">
            <a:spAutoFit/>
          </a:bodyPr>
          <a:lstStyle/>
          <a:p>
            <a:r>
              <a:rPr lang="en-US" b="1" dirty="0">
                <a:latin typeface="Aharoni" panose="02010803020104030203" pitchFamily="2" charset="-79"/>
                <a:cs typeface="Aharoni" panose="02010803020104030203" pitchFamily="2" charset="-79"/>
              </a:rPr>
              <a:t>More than half of the 50 states have enacted so-called "right to work" laws. They dictate that no one can be compelled to join a union or pay dues as a condition of employment. They prohibit contracts that require hiring only unionized workers.</a:t>
            </a:r>
          </a:p>
        </p:txBody>
      </p:sp>
      <p:pic>
        <p:nvPicPr>
          <p:cNvPr id="3" name="Picture 2" descr="Logo, company name&#10;&#10;Description automatically generated">
            <a:extLst>
              <a:ext uri="{FF2B5EF4-FFF2-40B4-BE49-F238E27FC236}">
                <a16:creationId xmlns:a16="http://schemas.microsoft.com/office/drawing/2014/main" id="{32912579-721D-4E53-B544-88A320CC0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649" y="1850277"/>
            <a:ext cx="3605351" cy="3605351"/>
          </a:xfrm>
          <a:prstGeom prst="rect">
            <a:avLst/>
          </a:prstGeom>
          <a:ln>
            <a:solidFill>
              <a:schemeClr val="tx1"/>
            </a:solidFill>
          </a:ln>
        </p:spPr>
      </p:pic>
      <p:sp>
        <p:nvSpPr>
          <p:cNvPr id="4" name="TextBox 3">
            <a:extLst>
              <a:ext uri="{FF2B5EF4-FFF2-40B4-BE49-F238E27FC236}">
                <a16:creationId xmlns:a16="http://schemas.microsoft.com/office/drawing/2014/main" id="{4081BAD3-602E-44B8-AFAB-9F8CE1AAC9F3}"/>
              </a:ext>
            </a:extLst>
          </p:cNvPr>
          <p:cNvSpPr txBox="1"/>
          <p:nvPr/>
        </p:nvSpPr>
        <p:spPr>
          <a:xfrm>
            <a:off x="0" y="6187095"/>
            <a:ext cx="9144000" cy="692497"/>
          </a:xfrm>
          <a:prstGeom prst="rect">
            <a:avLst/>
          </a:prstGeom>
          <a:noFill/>
        </p:spPr>
        <p:txBody>
          <a:bodyPr wrap="square" rtlCol="0">
            <a:spAutoFit/>
          </a:bodyPr>
          <a:lstStyle/>
          <a:p>
            <a:r>
              <a:rPr lang="en-US" sz="3900" dirty="0">
                <a:solidFill>
                  <a:srgbClr val="C00000"/>
                </a:solidFill>
                <a:latin typeface="Aharoni" panose="02010803020104030203" pitchFamily="2" charset="-79"/>
                <a:cs typeface="Aharoni" panose="02010803020104030203" pitchFamily="2" charset="-79"/>
              </a:rPr>
              <a:t>No unions only benefits the capitalists</a:t>
            </a:r>
          </a:p>
        </p:txBody>
      </p:sp>
      <p:sp>
        <p:nvSpPr>
          <p:cNvPr id="2" name="Rectangle 1">
            <a:extLst>
              <a:ext uri="{FF2B5EF4-FFF2-40B4-BE49-F238E27FC236}">
                <a16:creationId xmlns:a16="http://schemas.microsoft.com/office/drawing/2014/main" id="{9AD7D678-B331-4450-B8D9-24DB632EA689}"/>
              </a:ext>
            </a:extLst>
          </p:cNvPr>
          <p:cNvSpPr/>
          <p:nvPr/>
        </p:nvSpPr>
        <p:spPr>
          <a:xfrm>
            <a:off x="3004457" y="5635061"/>
            <a:ext cx="1399592" cy="533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A1B0910-6180-4333-A8EA-0951DDF98863}"/>
              </a:ext>
            </a:extLst>
          </p:cNvPr>
          <p:cNvSpPr txBox="1"/>
          <p:nvPr/>
        </p:nvSpPr>
        <p:spPr>
          <a:xfrm>
            <a:off x="1416574" y="5901747"/>
            <a:ext cx="4304127" cy="307777"/>
          </a:xfrm>
          <a:prstGeom prst="rect">
            <a:avLst/>
          </a:prstGeom>
          <a:noFill/>
        </p:spPr>
        <p:txBody>
          <a:bodyPr wrap="none" rtlCol="0">
            <a:spAutoFit/>
          </a:bodyPr>
          <a:lstStyle/>
          <a:p>
            <a:r>
              <a:rPr lang="en-US" sz="1400" dirty="0"/>
              <a:t>Anti-union so-called “right to work” states shown in gold</a:t>
            </a:r>
          </a:p>
        </p:txBody>
      </p:sp>
    </p:spTree>
    <p:extLst>
      <p:ext uri="{BB962C8B-B14F-4D97-AF65-F5344CB8AC3E}">
        <p14:creationId xmlns:p14="http://schemas.microsoft.com/office/powerpoint/2010/main" val="16439867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13527</TotalTime>
  <Words>687</Words>
  <Application>Microsoft Office PowerPoint</Application>
  <PresentationFormat>On-screen Show (4:3)</PresentationFormat>
  <Paragraphs>60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Aharoni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Kate</dc:creator>
  <cp:lastModifiedBy>Williams, Kate</cp:lastModifiedBy>
  <cp:revision>69</cp:revision>
  <cp:lastPrinted>2021-05-07T21:05:50Z</cp:lastPrinted>
  <dcterms:created xsi:type="dcterms:W3CDTF">2021-04-11T17:38:16Z</dcterms:created>
  <dcterms:modified xsi:type="dcterms:W3CDTF">2021-05-21T16:20:26Z</dcterms:modified>
</cp:coreProperties>
</file>